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comments/comment1.xml" ContentType="application/vnd.openxmlformats-officedocument.presentationml.comment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media/image3.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Lst>
  <p:sldSz cx="9144000" cy="5143500"/>
  <p:notesSz cx="6858000" cy="9144000"/>
  <p:defaultTextStyle>
    <a:lvl1pPr>
      <a:defRPr sz="1400">
        <a:latin typeface="Arial"/>
        <a:ea typeface="Arial"/>
        <a:cs typeface="Arial"/>
        <a:sym typeface="Arial"/>
      </a:defRPr>
    </a:lvl1pPr>
    <a:lvl2pPr>
      <a:defRPr sz="1400">
        <a:latin typeface="Arial"/>
        <a:ea typeface="Arial"/>
        <a:cs typeface="Arial"/>
        <a:sym typeface="Arial"/>
      </a:defRPr>
    </a:lvl2pPr>
    <a:lvl3pPr>
      <a:defRPr sz="1400">
        <a:latin typeface="Arial"/>
        <a:ea typeface="Arial"/>
        <a:cs typeface="Arial"/>
        <a:sym typeface="Arial"/>
      </a:defRPr>
    </a:lvl3pPr>
    <a:lvl4pPr>
      <a:defRPr sz="1400">
        <a:latin typeface="Arial"/>
        <a:ea typeface="Arial"/>
        <a:cs typeface="Arial"/>
        <a:sym typeface="Arial"/>
      </a:defRPr>
    </a:lvl4pPr>
    <a:lvl5pPr>
      <a:defRPr sz="1400">
        <a:latin typeface="Arial"/>
        <a:ea typeface="Arial"/>
        <a:cs typeface="Arial"/>
        <a:sym typeface="Arial"/>
      </a:defRPr>
    </a:lvl5pPr>
    <a:lvl6pPr>
      <a:defRPr sz="1400">
        <a:latin typeface="Arial"/>
        <a:ea typeface="Arial"/>
        <a:cs typeface="Arial"/>
        <a:sym typeface="Arial"/>
      </a:defRPr>
    </a:lvl6pPr>
    <a:lvl7pPr>
      <a:defRPr sz="1400">
        <a:latin typeface="Arial"/>
        <a:ea typeface="Arial"/>
        <a:cs typeface="Arial"/>
        <a:sym typeface="Arial"/>
      </a:defRPr>
    </a:lvl7pPr>
    <a:lvl8pPr>
      <a:defRPr sz="1400">
        <a:latin typeface="Arial"/>
        <a:ea typeface="Arial"/>
        <a:cs typeface="Arial"/>
        <a:sym typeface="Arial"/>
      </a:defRPr>
    </a:lvl8pPr>
    <a:lvl9pPr>
      <a:defRPr sz="1400">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mported Author" initials="I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DD7E6"/>
          </a:solidFill>
        </a:fill>
      </a:tcStyle>
    </a:wholeTbl>
    <a:band2H>
      <a:tcTxStyle b="def" i="def"/>
      <a:tcStyle>
        <a:tcBdr/>
        <a:fill>
          <a:solidFill>
            <a:srgbClr val="E7ECF3"/>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A81BA"/>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A81BA"/>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3A81BA"/>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AE2CD"/>
          </a:solidFill>
        </a:fill>
      </a:tcStyle>
    </a:wholeTbl>
    <a:band2H>
      <a:tcTxStyle b="def" i="def"/>
      <a:tcStyle>
        <a:tcBdr/>
        <a:fill>
          <a:solidFill>
            <a:srgbClr val="EDF1E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BAB42"/>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BAB42"/>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BAB42"/>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CCCC"/>
          </a:solidFill>
        </a:fill>
      </a:tcStyle>
    </a:wholeTbl>
    <a:band2H>
      <a:tcTxStyle b="def" i="def"/>
      <a:tcStyle>
        <a:tcBdr/>
        <a:fill>
          <a:solidFill>
            <a:srgbClr val="EEE7E7"/>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63334"/>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63334"/>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63334"/>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A81BA"/>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3A81BA"/>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comments" Target="comments/comment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10-07T10:28:30.469" idx="1">
    <p:pos x="6000" y="0"/>
    <p:text>ovde mozda da pise negde scene loading?
-Ivan Stojisavljevic</p:text>
  </p:cm>
</p:cmLst>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hape 21"/>
          <p:cNvSpPr/>
          <p:nvPr>
            <p:ph type="sldImg"/>
          </p:nvPr>
        </p:nvSpPr>
        <p:spPr>
          <a:xfrm>
            <a:off x="1143000" y="685800"/>
            <a:ext cx="4572000" cy="3429000"/>
          </a:xfrm>
          <a:prstGeom prst="rect">
            <a:avLst/>
          </a:prstGeom>
        </p:spPr>
        <p:txBody>
          <a:bodyPr/>
          <a:lstStyle/>
          <a:p>
            <a:pPr lvl="0"/>
          </a:p>
        </p:txBody>
      </p:sp>
      <p:sp>
        <p:nvSpPr>
          <p:cNvPr id="22" name="Shape 2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 name="Shape 26"/>
          <p:cNvSpPr/>
          <p:nvPr>
            <p:ph type="sldImg"/>
          </p:nvPr>
        </p:nvSpPr>
        <p:spPr>
          <a:prstGeom prst="rect">
            <a:avLst/>
          </a:prstGeom>
        </p:spPr>
        <p:txBody>
          <a:bodyPr/>
          <a:lstStyle/>
          <a:p>
            <a:pPr lvl="0"/>
          </a:p>
        </p:txBody>
      </p:sp>
      <p:sp>
        <p:nvSpPr>
          <p:cNvPr id="27" name="Shape 27"/>
          <p:cNvSpPr/>
          <p:nvPr>
            <p:ph type="body" sz="quarter" idx="1"/>
          </p:nvPr>
        </p:nvSpPr>
        <p:spPr>
          <a:prstGeom prst="rect">
            <a:avLst/>
          </a:prstGeom>
        </p:spPr>
        <p:txBody>
          <a:bodyPr/>
          <a:lstStyle/>
          <a:p>
            <a:pPr lvl="0">
              <a:defRPr sz="1800"/>
            </a:pPr>
            <a:r>
              <a:rPr sz="2200"/>
              <a:t>Hello everyone. Thank you for coming and let's get started.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 name="Shape 117"/>
          <p:cNvSpPr/>
          <p:nvPr>
            <p:ph type="sldImg"/>
          </p:nvPr>
        </p:nvSpPr>
        <p:spPr>
          <a:prstGeom prst="rect">
            <a:avLst/>
          </a:prstGeom>
        </p:spPr>
        <p:txBody>
          <a:bodyPr/>
          <a:lstStyle/>
          <a:p>
            <a:pPr lvl="0"/>
          </a:p>
        </p:txBody>
      </p:sp>
      <p:sp>
        <p:nvSpPr>
          <p:cNvPr id="118" name="Shape 118"/>
          <p:cNvSpPr/>
          <p:nvPr>
            <p:ph type="body" sz="quarter" idx="1"/>
          </p:nvPr>
        </p:nvSpPr>
        <p:spPr>
          <a:prstGeom prst="rect">
            <a:avLst/>
          </a:prstGeom>
        </p:spPr>
        <p:txBody>
          <a:bodyPr/>
          <a:lstStyle/>
          <a:p>
            <a:pPr lvl="0">
              <a:defRPr sz="1800"/>
            </a:pPr>
            <a:r>
              <a:rPr sz="2200"/>
              <a:t>When writing CG shaders in Unity, it is mandatory to wrap them with Unity's own ShaderLab language. It is a Unity-specific shading and material language. It may seem like having to wrap all CG shaders in this additional language is extra work but it is actually saving you from a lot of manual work you'd have to do to manage a lot of different parameters and state and edge cases. So it's a good thing.</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lvl="0"/>
          </a:p>
        </p:txBody>
      </p:sp>
      <p:sp>
        <p:nvSpPr>
          <p:cNvPr id="123" name="Shape 123"/>
          <p:cNvSpPr/>
          <p:nvPr>
            <p:ph type="body" sz="quarter" idx="1"/>
          </p:nvPr>
        </p:nvSpPr>
        <p:spPr>
          <a:prstGeom prst="rect">
            <a:avLst/>
          </a:prstGeom>
        </p:spPr>
        <p:txBody>
          <a:bodyPr/>
          <a:lstStyle/>
          <a:p>
            <a:pPr lvl="0">
              <a:defRPr sz="1800"/>
            </a:pPr>
            <a:r>
              <a:rPr sz="2200"/>
              <a:t>Now let's switch over to Unity. First, I want to show you what I mean when I say that the vertex shader transforms the vertices of the mesh from their original positions into the final screen positions with which they are rendered.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lvl="0"/>
          </a:p>
        </p:txBody>
      </p:sp>
      <p:sp>
        <p:nvSpPr>
          <p:cNvPr id="137" name="Shape 137"/>
          <p:cNvSpPr/>
          <p:nvPr>
            <p:ph type="body" sz="quarter" idx="1"/>
          </p:nvPr>
        </p:nvSpPr>
        <p:spPr>
          <a:prstGeom prst="rect">
            <a:avLst/>
          </a:prstGeom>
        </p:spPr>
        <p:txBody>
          <a:bodyPr/>
          <a:lstStyle/>
          <a:p>
            <a:pPr lvl="0">
              <a:defRPr sz="1800"/>
            </a:pPr>
            <a:r>
              <a:rPr sz="2200"/>
              <a:t>There are some great resources online if you'd like to improve your knowledge on shaders. The Unity manuals ShaderLab section is a great place to start. There's a CG tutorial from Nvidia that is also pretty good at explaining a lot of concepts. The CG Programming in Unity wikibook has a lot of example shaders and good explanations. And there are at least a couple really good video tutorials on writing CG shaders in Unity. You can find links to all these resources and more at the shortened URL you see at the bottom of this slide. I'd like to show you one of these resources, which is ShaderToy, because I think it's a great website for getting inspired to write some very exotic but fun shaders.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 name="Shape 32"/>
          <p:cNvSpPr/>
          <p:nvPr>
            <p:ph type="sldImg"/>
          </p:nvPr>
        </p:nvSpPr>
        <p:spPr>
          <a:prstGeom prst="rect">
            <a:avLst/>
          </a:prstGeom>
        </p:spPr>
        <p:txBody>
          <a:bodyPr/>
          <a:lstStyle/>
          <a:p>
            <a:pPr lvl="0"/>
          </a:p>
        </p:txBody>
      </p:sp>
      <p:sp>
        <p:nvSpPr>
          <p:cNvPr id="33" name="Shape 33"/>
          <p:cNvSpPr/>
          <p:nvPr>
            <p:ph type="body" sz="quarter" idx="1"/>
          </p:nvPr>
        </p:nvSpPr>
        <p:spPr>
          <a:prstGeom prst="rect">
            <a:avLst/>
          </a:prstGeom>
        </p:spPr>
        <p:txBody>
          <a:bodyPr/>
          <a:lstStyle/>
          <a:p>
            <a:pPr lvl="0">
              <a:defRPr sz="1800"/>
            </a:pPr>
            <a:r>
              <a:rPr sz="2200"/>
              <a:t>My name is Yilmaz Kiymaz. I've been a Unity developer for about 7 years now</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 name="Shape 42"/>
          <p:cNvSpPr/>
          <p:nvPr>
            <p:ph type="sldImg"/>
          </p:nvPr>
        </p:nvSpPr>
        <p:spPr>
          <a:prstGeom prst="rect">
            <a:avLst/>
          </a:prstGeom>
        </p:spPr>
        <p:txBody>
          <a:bodyPr/>
          <a:lstStyle/>
          <a:p>
            <a:pPr lvl="0"/>
          </a:p>
        </p:txBody>
      </p:sp>
      <p:sp>
        <p:nvSpPr>
          <p:cNvPr id="43" name="Shape 43"/>
          <p:cNvSpPr/>
          <p:nvPr>
            <p:ph type="body" sz="quarter" idx="1"/>
          </p:nvPr>
        </p:nvSpPr>
        <p:spPr>
          <a:prstGeom prst="rect">
            <a:avLst/>
          </a:prstGeom>
        </p:spPr>
        <p:txBody>
          <a:bodyPr/>
          <a:lstStyle/>
          <a:p>
            <a:pPr lvl="0" defTabSz="914400">
              <a:lnSpc>
                <a:spcPct val="100000"/>
              </a:lnSpc>
              <a:defRPr sz="1800"/>
            </a:pPr>
            <a:r>
              <a:rPr sz="2200"/>
              <a:t>Nordeus is a kickass mobile games </a:t>
            </a:r>
            <a:r>
              <a:rPr sz="2200"/>
              <a:t>company based in Belgrade, with other offices around the world in London, Dublin, Skopje and San Francisco.</a:t>
            </a:r>
            <a:endParaRPr sz="2200"/>
          </a:p>
          <a:p>
            <a:pPr lvl="0" defTabSz="914400">
              <a:lnSpc>
                <a:spcPct val="100000"/>
              </a:lnSpc>
              <a:defRPr sz="1800"/>
            </a:pPr>
            <a:r>
              <a:rPr sz="2200"/>
              <a:t>Nordeus is the developer of Top Eleven, which is the most popular and most played online football management game. We are also working very hard on new titles. And in the process, you can see from the pictures that we have a lot of fun!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 name="Shape 55"/>
          <p:cNvSpPr/>
          <p:nvPr>
            <p:ph type="sldImg"/>
          </p:nvPr>
        </p:nvSpPr>
        <p:spPr>
          <a:prstGeom prst="rect">
            <a:avLst/>
          </a:prstGeom>
        </p:spPr>
        <p:txBody>
          <a:bodyPr/>
          <a:lstStyle/>
          <a:p>
            <a:pPr lvl="0"/>
          </a:p>
        </p:txBody>
      </p:sp>
      <p:sp>
        <p:nvSpPr>
          <p:cNvPr id="56" name="Shape 56"/>
          <p:cNvSpPr/>
          <p:nvPr>
            <p:ph type="body" sz="quarter" idx="1"/>
          </p:nvPr>
        </p:nvSpPr>
        <p:spPr>
          <a:prstGeom prst="rect">
            <a:avLst/>
          </a:prstGeom>
        </p:spPr>
        <p:txBody>
          <a:bodyPr/>
          <a:lstStyle/>
          <a:p>
            <a:pPr lvl="0">
              <a:defRPr sz="1800"/>
            </a:pPr>
            <a:r>
              <a:rPr sz="2200"/>
              <a:t>I remember, back when I started learning about shaders a few years ago, I thought they were super interesting. After all, they give you complete control over how your game is going to look. So I started reading online tutorials and I realized that shaders, are scary. They have all this weird terminology such as Primitive Assembly, Rasterization, ZWrites, Culling, and Stencil, none of which I knew what it meant. And they have unfamiliar math and data. They're operating on vertices and fragment, vectors and matrices and textures and they have math I was scared of even before I knew about shaders, such as cross product, dot product, matrix multiplication and more. And then someone tells me these shaders run on the GPU? Which they say is massively parallelized and has different performance criteria and constraints?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0" name="Shape 60"/>
          <p:cNvSpPr/>
          <p:nvPr>
            <p:ph type="sldImg"/>
          </p:nvPr>
        </p:nvSpPr>
        <p:spPr>
          <a:prstGeom prst="rect">
            <a:avLst/>
          </a:prstGeom>
        </p:spPr>
        <p:txBody>
          <a:bodyPr/>
          <a:lstStyle/>
          <a:p>
            <a:pPr lvl="0"/>
          </a:p>
        </p:txBody>
      </p:sp>
      <p:sp>
        <p:nvSpPr>
          <p:cNvPr id="61" name="Shape 61"/>
          <p:cNvSpPr/>
          <p:nvPr>
            <p:ph type="body" sz="quarter" idx="1"/>
          </p:nvPr>
        </p:nvSpPr>
        <p:spPr>
          <a:prstGeom prst="rect">
            <a:avLst/>
          </a:prstGeom>
        </p:spPr>
        <p:txBody>
          <a:bodyPr/>
          <a:lstStyle/>
          <a:p>
            <a:pPr lvl="0">
              <a:defRPr sz="1800"/>
            </a:pPr>
            <a:r>
              <a:rPr sz="2200"/>
              <a:t>And then I saw this. What the hell is that? I'll tell you what it is, it's the of the OpenGL 4.3 pipeline map. And that's not even all of it, that's like half. I was ready to run for my life. But then I said OK, I got this. You can do this Yilmaz. So I sat down and started reading. A lot. And stuff still didn't make much sense. Why couldn't they do things like we do in regular programming? It wasn't until I actually started getting my hands dirty that some things began to click in my mind. I started experimenting with the shaders that come with Unity, commenting out lines to see what they did, adding a few lines myself here and there, obviously creating a lot of non-compilable shaders, but this is when things actually started making sense because I could see what each part was doing. Now the online tutorials started making sense as well and soon enough I was able to write some very humble shaders from scratch.</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ph type="sldImg"/>
          </p:nvPr>
        </p:nvSpPr>
        <p:spPr>
          <a:prstGeom prst="rect">
            <a:avLst/>
          </a:prstGeom>
        </p:spPr>
        <p:txBody>
          <a:bodyPr/>
          <a:lstStyle/>
          <a:p>
            <a:pPr lvl="0"/>
          </a:p>
        </p:txBody>
      </p:sp>
      <p:sp>
        <p:nvSpPr>
          <p:cNvPr id="79" name="Shape 79"/>
          <p:cNvSpPr/>
          <p:nvPr>
            <p:ph type="body" sz="quarter" idx="1"/>
          </p:nvPr>
        </p:nvSpPr>
        <p:spPr>
          <a:prstGeom prst="rect">
            <a:avLst/>
          </a:prstGeom>
        </p:spPr>
        <p:txBody>
          <a:bodyPr/>
          <a:lstStyle/>
          <a:p>
            <a:pPr lvl="0">
              <a:defRPr sz="1800"/>
            </a:pPr>
            <a:r>
              <a:rPr sz="2200"/>
              <a:t>So I went through this process of experimenting, failing, then learning a few things from my failures and then repeating the whole thing again and again, quite a lot of times before I was able to actually do anything interesting. What I would like to do for you today is to spare you from this horrible near-infinite loop. Instead, you can hopefully do this. Attend this talk (which you're already doing so right on!), learn, and profit! and write your own shaders. It is pretty ambitious, so let's dive in.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3" name="Shape 93"/>
          <p:cNvSpPr/>
          <p:nvPr>
            <p:ph type="sldImg"/>
          </p:nvPr>
        </p:nvSpPr>
        <p:spPr>
          <a:prstGeom prst="rect">
            <a:avLst/>
          </a:prstGeom>
        </p:spPr>
        <p:txBody>
          <a:bodyPr/>
          <a:lstStyle/>
          <a:p>
            <a:pPr lvl="0"/>
          </a:p>
        </p:txBody>
      </p:sp>
      <p:sp>
        <p:nvSpPr>
          <p:cNvPr id="94" name="Shape 94"/>
          <p:cNvSpPr/>
          <p:nvPr>
            <p:ph type="body" sz="quarter" idx="1"/>
          </p:nvPr>
        </p:nvSpPr>
        <p:spPr>
          <a:prstGeom prst="rect">
            <a:avLst/>
          </a:prstGeom>
        </p:spPr>
        <p:txBody>
          <a:bodyPr/>
          <a:lstStyle/>
          <a:p>
            <a:pPr lvl="0">
              <a:defRPr sz="1800"/>
            </a:pPr>
            <a:r>
              <a:rPr sz="2200"/>
              <a:t>What are shaders? I thought a lot about how to give the shortest definition possible and I think it's this.</a:t>
            </a:r>
            <a:endParaRPr sz="2200"/>
          </a:p>
          <a:p>
            <a:pPr lvl="0">
              <a:defRPr sz="1800"/>
            </a:pPr>
            <a:r>
              <a:rPr sz="2200"/>
              <a:t>Shaders are short programs, executed on the GPU, to produce images on the screen.</a:t>
            </a:r>
            <a:endParaRPr sz="2200"/>
          </a:p>
          <a:p>
            <a:pPr lvl="0">
              <a:defRPr sz="1800"/>
            </a:pPr>
            <a:r>
              <a:rPr sz="2200"/>
              <a:t>That sounds nice and simple. But of course, there's a lot more going on behind the scenes. For example, there's a bunch of Input data that needs to be fed into the shader, most importantly the 3d mesh, and then material data, lighting data, and some more. These inputs are processed in the vertex and fragment programs in the shader. The GPU has specialized computation units (usually called Shader Units) to run these vertex and fragment programs and calculate the resulting pixels we see on the screen.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 name="Shape 100"/>
          <p:cNvSpPr/>
          <p:nvPr>
            <p:ph type="sldImg"/>
          </p:nvPr>
        </p:nvSpPr>
        <p:spPr>
          <a:prstGeom prst="rect">
            <a:avLst/>
          </a:prstGeom>
        </p:spPr>
        <p:txBody>
          <a:bodyPr/>
          <a:lstStyle/>
          <a:p>
            <a:pPr lvl="0"/>
          </a:p>
        </p:txBody>
      </p:sp>
      <p:sp>
        <p:nvSpPr>
          <p:cNvPr id="101" name="Shape 101"/>
          <p:cNvSpPr/>
          <p:nvPr>
            <p:ph type="body" sz="quarter" idx="1"/>
          </p:nvPr>
        </p:nvSpPr>
        <p:spPr>
          <a:prstGeom prst="rect">
            <a:avLst/>
          </a:prstGeom>
        </p:spPr>
        <p:txBody>
          <a:bodyPr/>
          <a:lstStyle/>
          <a:p>
            <a:pPr lvl="0">
              <a:defRPr sz="1800"/>
            </a:pPr>
            <a:r>
              <a:rPr sz="2200"/>
              <a:t>Let's take a look at it from the GPU's point of view. When a game engine sends the 3D mesh to the GPU to be drawn, the GPU sees a bunch of vertices; a vertex array. Then the vertex shader that you and I write, processes these vertices and transforms their positions so they can be used to display the 3d mesh in the right position on the screen. Then the GPU steps in and assembles triangles from these vertices and then comes rasterization. Rasterization is the process of converting these triangles into shadable fragments. Now these aren't the same as pixels. Pixels are the final color values that end up on the screen. Fragments can actually be even smaller than pixels and some of them might get discarded based on a bunch of different criteria. But anyways, once the fragments are generated by rasterization, our own fragment shader will be run for all these fragments, to give them a Color value. And after that, based on parameters that we set up, the GPU will do testing and blending of these fragments to turn them into the final pixels that we see on the screen.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1" name="Shape 111"/>
          <p:cNvSpPr/>
          <p:nvPr>
            <p:ph type="sldImg"/>
          </p:nvPr>
        </p:nvSpPr>
        <p:spPr>
          <a:prstGeom prst="rect">
            <a:avLst/>
          </a:prstGeom>
        </p:spPr>
        <p:txBody>
          <a:bodyPr/>
          <a:lstStyle/>
          <a:p>
            <a:pPr lvl="0"/>
          </a:p>
        </p:txBody>
      </p:sp>
      <p:sp>
        <p:nvSpPr>
          <p:cNvPr id="112" name="Shape 112"/>
          <p:cNvSpPr/>
          <p:nvPr>
            <p:ph type="body" sz="quarter" idx="1"/>
          </p:nvPr>
        </p:nvSpPr>
        <p:spPr>
          <a:prstGeom prst="rect">
            <a:avLst/>
          </a:prstGeom>
        </p:spPr>
        <p:txBody>
          <a:bodyPr/>
          <a:lstStyle/>
          <a:p>
            <a:pPr lvl="0">
              <a:defRPr sz="1800"/>
            </a:pPr>
            <a:r>
              <a:rPr sz="2200"/>
              <a:t>There are several shader languages out there to author shaders. Here are the ones that are most widespread and that you're most likely to encounter when writing shaders in Unity. There's HLSL, which is High Level Shading Language, created by Microsoft. It only works with the DirectX graphics library, which is only available on Windows and XBox. Then there's GLSL, which is OpenGL Shading Language, created by OpenGL Architecture Review Board. It only works with OpenGL which runs on many many platforms, such as Windows, Mac, Linux, iOS, Android and more. And then there's CG. It stands for C for Graphics, created by Nvidia and it supports both DirectX and OpenGL. However, it is no longer being developer however, HLSL and CG syntax is pretty much identical and when you write CG shaders in Unity, they will get cross-compiled into both GLSL and HLSL so they can run on all the platforms that Unity supports, which is great.</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Slide">
    <p:spTree>
      <p:nvGrpSpPr>
        <p:cNvPr id="1" name=""/>
        <p:cNvGrpSpPr/>
        <p:nvPr/>
      </p:nvGrpSpPr>
      <p:grpSpPr>
        <a:xfrm>
          <a:off x="0" y="0"/>
          <a:ext cx="0" cy="0"/>
          <a:chOff x="0" y="0"/>
          <a:chExt cx="0" cy="0"/>
        </a:xfrm>
      </p:grpSpPr>
      <p:sp>
        <p:nvSpPr>
          <p:cNvPr id="6" name="Shape 6"/>
          <p:cNvSpPr/>
          <p:nvPr>
            <p:ph type="title"/>
          </p:nvPr>
        </p:nvSpPr>
        <p:spPr>
          <a:prstGeom prst="rect">
            <a:avLst/>
          </a:prstGeom>
        </p:spPr>
        <p:txBody>
          <a:bodyPr/>
          <a:lstStyle/>
          <a:p>
            <a:pPr lvl="0">
              <a:defRPr sz="1800"/>
            </a:pPr>
            <a:r>
              <a:rPr sz="1400"/>
              <a:t>Title Text</a:t>
            </a:r>
          </a:p>
        </p:txBody>
      </p:sp>
      <p:sp>
        <p:nvSpPr>
          <p:cNvPr id="7" name="Shape 7"/>
          <p:cNvSpPr/>
          <p:nvPr>
            <p:ph type="body" idx="1"/>
          </p:nvPr>
        </p:nvSpPr>
        <p:spPr>
          <a:prstGeom prst="rect">
            <a:avLst/>
          </a:prstGeom>
        </p:spPr>
        <p:txBody>
          <a:bodyPr/>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Two Columns">
    <p:spTree>
      <p:nvGrpSpPr>
        <p:cNvPr id="1" name=""/>
        <p:cNvGrpSpPr/>
        <p:nvPr/>
      </p:nvGrpSpPr>
      <p:grpSpPr>
        <a:xfrm>
          <a:off x="0" y="0"/>
          <a:ext cx="0" cy="0"/>
          <a:chOff x="0" y="0"/>
          <a:chExt cx="0" cy="0"/>
        </a:xfrm>
      </p:grpSpPr>
      <p:sp>
        <p:nvSpPr>
          <p:cNvPr id="10" name="Shape 10"/>
          <p:cNvSpPr/>
          <p:nvPr>
            <p:ph type="title"/>
          </p:nvPr>
        </p:nvSpPr>
        <p:spPr>
          <a:xfrm>
            <a:off x="457200" y="0"/>
            <a:ext cx="8229600" cy="1063229"/>
          </a:xfrm>
          <a:prstGeom prst="rect">
            <a:avLst/>
          </a:prstGeom>
        </p:spPr>
        <p:txBody>
          <a:bodyPr/>
          <a:lstStyle>
            <a:lvl1pPr algn="l"/>
          </a:lstStyle>
          <a:p>
            <a:pPr lvl="0">
              <a:defRPr sz="1800"/>
            </a:pPr>
            <a:r>
              <a:rPr sz="1400"/>
              <a:t>Title Text</a:t>
            </a:r>
          </a:p>
        </p:txBody>
      </p:sp>
      <p:sp>
        <p:nvSpPr>
          <p:cNvPr id="11" name="Shape 11"/>
          <p:cNvSpPr/>
          <p:nvPr>
            <p:ph type="body" idx="1"/>
          </p:nvPr>
        </p:nvSpPr>
        <p:spPr>
          <a:xfrm>
            <a:off x="457200" y="1200150"/>
            <a:ext cx="3994525" cy="3943350"/>
          </a:xfrm>
          <a:prstGeom prst="rect">
            <a:avLst/>
          </a:prstGeom>
        </p:spPr>
        <p:txBody>
          <a:bodyPr/>
          <a:lstStyle>
            <a:lvl1pPr algn="l"/>
            <a:lvl2pPr algn="l"/>
            <a:lvl3pPr algn="l"/>
            <a:lvl4pPr algn="l"/>
            <a:lvl5pPr algn="l"/>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12" name="Shape 1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14" name="Shape 14"/>
          <p:cNvSpPr/>
          <p:nvPr>
            <p:ph type="title"/>
          </p:nvPr>
        </p:nvSpPr>
        <p:spPr>
          <a:xfrm>
            <a:off x="457200" y="0"/>
            <a:ext cx="8229600" cy="1063229"/>
          </a:xfrm>
          <a:prstGeom prst="rect">
            <a:avLst/>
          </a:prstGeom>
        </p:spPr>
        <p:txBody>
          <a:bodyPr/>
          <a:lstStyle>
            <a:lvl1pPr algn="l"/>
          </a:lstStyle>
          <a:p>
            <a:pPr lvl="0">
              <a:defRPr sz="1800"/>
            </a:pPr>
            <a:r>
              <a:rPr sz="1400"/>
              <a:t>Title Text</a:t>
            </a:r>
          </a:p>
        </p:txBody>
      </p:sp>
      <p:sp>
        <p:nvSpPr>
          <p:cNvPr id="15" name="Shape 1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Caption">
    <p:spTree>
      <p:nvGrpSpPr>
        <p:cNvPr id="1" name=""/>
        <p:cNvGrpSpPr/>
        <p:nvPr/>
      </p:nvGrpSpPr>
      <p:grpSpPr>
        <a:xfrm>
          <a:off x="0" y="0"/>
          <a:ext cx="0" cy="0"/>
          <a:chOff x="0" y="0"/>
          <a:chExt cx="0" cy="0"/>
        </a:xfrm>
      </p:grpSpPr>
      <p:sp>
        <p:nvSpPr>
          <p:cNvPr id="17" name="Shape 17"/>
          <p:cNvSpPr/>
          <p:nvPr>
            <p:ph type="body" idx="1"/>
          </p:nvPr>
        </p:nvSpPr>
        <p:spPr>
          <a:xfrm>
            <a:off x="457200" y="4406308"/>
            <a:ext cx="8229600" cy="737193"/>
          </a:xfrm>
          <a:prstGeom prst="rect">
            <a:avLst/>
          </a:prstGeom>
        </p:spPr>
        <p:txBody>
          <a:bodyPr/>
          <a:lstStyle>
            <a:lvl1pPr>
              <a:spcBef>
                <a:spcPts val="300"/>
              </a:spcBef>
            </a:lvl1pPr>
            <a:lvl2pPr>
              <a:spcBef>
                <a:spcPts val="300"/>
              </a:spcBef>
            </a:lvl2pPr>
            <a:lvl3pPr>
              <a:spcBef>
                <a:spcPts val="300"/>
              </a:spcBef>
            </a:lvl3pPr>
            <a:lvl4pPr>
              <a:spcBef>
                <a:spcPts val="300"/>
              </a:spcBef>
            </a:lvl4pPr>
            <a:lvl5pPr>
              <a:spcBef>
                <a:spcPts val="300"/>
              </a:spcBef>
            </a:lvl5pPr>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18" name="Shape 1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20" name="Shape 2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685800" y="297466"/>
            <a:ext cx="7772400" cy="244573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lstStyle/>
          <a:p>
            <a:pPr lvl="0">
              <a:defRPr sz="1800"/>
            </a:pPr>
            <a:r>
              <a:rPr sz="1400"/>
              <a:t>Title Text</a:t>
            </a:r>
          </a:p>
        </p:txBody>
      </p:sp>
      <p:sp>
        <p:nvSpPr>
          <p:cNvPr id="3" name="Shape 3"/>
          <p:cNvSpPr/>
          <p:nvPr>
            <p:ph type="body" idx="1"/>
          </p:nvPr>
        </p:nvSpPr>
        <p:spPr>
          <a:xfrm>
            <a:off x="685800" y="2840052"/>
            <a:ext cx="7772400" cy="2070613"/>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4" name="Shape 4"/>
          <p:cNvSpPr/>
          <p:nvPr>
            <p:ph type="sldNum" sz="quarter" idx="2"/>
          </p:nvPr>
        </p:nvSpPr>
        <p:spPr>
          <a:xfrm>
            <a:off x="8556790" y="4466888"/>
            <a:ext cx="548700" cy="959448"/>
          </a:xfrm>
          <a:prstGeom prst="rect">
            <a:avLst/>
          </a:prstGeom>
          <a:ln w="12700">
            <a:miter lim="400000"/>
          </a:ln>
        </p:spPr>
        <p:txBody>
          <a:bodyPr lIns="91424" tIns="91424" rIns="91424" bIns="91424" anchor="ctr">
            <a:spAutoFit/>
          </a:bodyPr>
          <a:lstStyle>
            <a:lvl1pPr>
              <a:defRPr b="1" sz="2600">
                <a:solidFill>
                  <a:srgbClr val="FFFFFF"/>
                </a:solidFill>
              </a:defRPr>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spd="med" advClick="1"/>
  <p:txStyles>
    <p:titleStyle>
      <a:lvl1pPr algn="ctr">
        <a:defRPr sz="1400">
          <a:latin typeface="Arial"/>
          <a:ea typeface="Arial"/>
          <a:cs typeface="Arial"/>
          <a:sym typeface="Arial"/>
        </a:defRPr>
      </a:lvl1pPr>
      <a:lvl2pPr algn="ctr">
        <a:defRPr sz="1400">
          <a:latin typeface="Arial"/>
          <a:ea typeface="Arial"/>
          <a:cs typeface="Arial"/>
          <a:sym typeface="Arial"/>
        </a:defRPr>
      </a:lvl2pPr>
      <a:lvl3pPr algn="ctr">
        <a:defRPr sz="1400">
          <a:latin typeface="Arial"/>
          <a:ea typeface="Arial"/>
          <a:cs typeface="Arial"/>
          <a:sym typeface="Arial"/>
        </a:defRPr>
      </a:lvl3pPr>
      <a:lvl4pPr algn="ctr">
        <a:defRPr sz="1400">
          <a:latin typeface="Arial"/>
          <a:ea typeface="Arial"/>
          <a:cs typeface="Arial"/>
          <a:sym typeface="Arial"/>
        </a:defRPr>
      </a:lvl4pPr>
      <a:lvl5pPr algn="ctr">
        <a:defRPr sz="1400">
          <a:latin typeface="Arial"/>
          <a:ea typeface="Arial"/>
          <a:cs typeface="Arial"/>
          <a:sym typeface="Arial"/>
        </a:defRPr>
      </a:lvl5pPr>
      <a:lvl6pPr algn="ctr">
        <a:defRPr sz="1400">
          <a:latin typeface="Arial"/>
          <a:ea typeface="Arial"/>
          <a:cs typeface="Arial"/>
          <a:sym typeface="Arial"/>
        </a:defRPr>
      </a:lvl6pPr>
      <a:lvl7pPr algn="ctr">
        <a:defRPr sz="1400">
          <a:latin typeface="Arial"/>
          <a:ea typeface="Arial"/>
          <a:cs typeface="Arial"/>
          <a:sym typeface="Arial"/>
        </a:defRPr>
      </a:lvl7pPr>
      <a:lvl8pPr algn="ctr">
        <a:defRPr sz="1400">
          <a:latin typeface="Arial"/>
          <a:ea typeface="Arial"/>
          <a:cs typeface="Arial"/>
          <a:sym typeface="Arial"/>
        </a:defRPr>
      </a:lvl8pPr>
      <a:lvl9pPr algn="ctr">
        <a:defRPr sz="1400">
          <a:latin typeface="Arial"/>
          <a:ea typeface="Arial"/>
          <a:cs typeface="Arial"/>
          <a:sym typeface="Arial"/>
        </a:defRPr>
      </a:lvl9pPr>
    </p:titleStyle>
    <p:bodyStyle>
      <a:lvl1pPr algn="ctr">
        <a:defRPr sz="1400">
          <a:latin typeface="Arial"/>
          <a:ea typeface="Arial"/>
          <a:cs typeface="Arial"/>
          <a:sym typeface="Arial"/>
        </a:defRPr>
      </a:lvl1pPr>
      <a:lvl2pPr algn="ctr">
        <a:defRPr sz="1400">
          <a:latin typeface="Arial"/>
          <a:ea typeface="Arial"/>
          <a:cs typeface="Arial"/>
          <a:sym typeface="Arial"/>
        </a:defRPr>
      </a:lvl2pPr>
      <a:lvl3pPr algn="ctr">
        <a:defRPr sz="1400">
          <a:latin typeface="Arial"/>
          <a:ea typeface="Arial"/>
          <a:cs typeface="Arial"/>
          <a:sym typeface="Arial"/>
        </a:defRPr>
      </a:lvl3pPr>
      <a:lvl4pPr algn="ctr">
        <a:defRPr sz="1400">
          <a:latin typeface="Arial"/>
          <a:ea typeface="Arial"/>
          <a:cs typeface="Arial"/>
          <a:sym typeface="Arial"/>
        </a:defRPr>
      </a:lvl4pPr>
      <a:lvl5pPr algn="ctr">
        <a:defRPr sz="1400">
          <a:latin typeface="Arial"/>
          <a:ea typeface="Arial"/>
          <a:cs typeface="Arial"/>
          <a:sym typeface="Arial"/>
        </a:defRPr>
      </a:lvl5pPr>
      <a:lvl6pPr algn="ctr">
        <a:defRPr sz="1400">
          <a:latin typeface="Arial"/>
          <a:ea typeface="Arial"/>
          <a:cs typeface="Arial"/>
          <a:sym typeface="Arial"/>
        </a:defRPr>
      </a:lvl6pPr>
      <a:lvl7pPr algn="ctr">
        <a:defRPr sz="1400">
          <a:latin typeface="Arial"/>
          <a:ea typeface="Arial"/>
          <a:cs typeface="Arial"/>
          <a:sym typeface="Arial"/>
        </a:defRPr>
      </a:lvl7pPr>
      <a:lvl8pPr algn="ctr">
        <a:defRPr sz="1400">
          <a:latin typeface="Arial"/>
          <a:ea typeface="Arial"/>
          <a:cs typeface="Arial"/>
          <a:sym typeface="Arial"/>
        </a:defRPr>
      </a:lvl8pPr>
      <a:lvl9pPr algn="ctr">
        <a:defRPr sz="1400">
          <a:latin typeface="Arial"/>
          <a:ea typeface="Arial"/>
          <a:cs typeface="Arial"/>
          <a:sym typeface="Arial"/>
        </a:defRPr>
      </a:lvl9pPr>
    </p:bodyStyle>
    <p:otherStyle>
      <a:lvl1pPr>
        <a:defRPr b="1" sz="2600">
          <a:solidFill>
            <a:schemeClr val="tx1"/>
          </a:solidFill>
          <a:latin typeface="+mn-lt"/>
          <a:ea typeface="+mn-ea"/>
          <a:cs typeface="+mn-cs"/>
          <a:sym typeface="Arial"/>
        </a:defRPr>
      </a:lvl1pPr>
      <a:lvl2pPr>
        <a:defRPr b="1" sz="2600">
          <a:solidFill>
            <a:schemeClr val="tx1"/>
          </a:solidFill>
          <a:latin typeface="+mn-lt"/>
          <a:ea typeface="+mn-ea"/>
          <a:cs typeface="+mn-cs"/>
          <a:sym typeface="Arial"/>
        </a:defRPr>
      </a:lvl2pPr>
      <a:lvl3pPr>
        <a:defRPr b="1" sz="2600">
          <a:solidFill>
            <a:schemeClr val="tx1"/>
          </a:solidFill>
          <a:latin typeface="+mn-lt"/>
          <a:ea typeface="+mn-ea"/>
          <a:cs typeface="+mn-cs"/>
          <a:sym typeface="Arial"/>
        </a:defRPr>
      </a:lvl3pPr>
      <a:lvl4pPr>
        <a:defRPr b="1" sz="2600">
          <a:solidFill>
            <a:schemeClr val="tx1"/>
          </a:solidFill>
          <a:latin typeface="+mn-lt"/>
          <a:ea typeface="+mn-ea"/>
          <a:cs typeface="+mn-cs"/>
          <a:sym typeface="Arial"/>
        </a:defRPr>
      </a:lvl4pPr>
      <a:lvl5pPr>
        <a:defRPr b="1" sz="2600">
          <a:solidFill>
            <a:schemeClr val="tx1"/>
          </a:solidFill>
          <a:latin typeface="+mn-lt"/>
          <a:ea typeface="+mn-ea"/>
          <a:cs typeface="+mn-cs"/>
          <a:sym typeface="Arial"/>
        </a:defRPr>
      </a:lvl5pPr>
      <a:lvl6pPr>
        <a:defRPr b="1" sz="2600">
          <a:solidFill>
            <a:schemeClr val="tx1"/>
          </a:solidFill>
          <a:latin typeface="+mn-lt"/>
          <a:ea typeface="+mn-ea"/>
          <a:cs typeface="+mn-cs"/>
          <a:sym typeface="Arial"/>
        </a:defRPr>
      </a:lvl6pPr>
      <a:lvl7pPr>
        <a:defRPr b="1" sz="2600">
          <a:solidFill>
            <a:schemeClr val="tx1"/>
          </a:solidFill>
          <a:latin typeface="+mn-lt"/>
          <a:ea typeface="+mn-ea"/>
          <a:cs typeface="+mn-cs"/>
          <a:sym typeface="Arial"/>
        </a:defRPr>
      </a:lvl7pPr>
      <a:lvl8pPr>
        <a:defRPr b="1" sz="2600">
          <a:solidFill>
            <a:schemeClr val="tx1"/>
          </a:solidFill>
          <a:latin typeface="+mn-lt"/>
          <a:ea typeface="+mn-ea"/>
          <a:cs typeface="+mn-cs"/>
          <a:sym typeface="Arial"/>
        </a:defRPr>
      </a:lvl8pPr>
      <a:lvl9pPr>
        <a:defRPr b="1" sz="2600">
          <a:solidFill>
            <a:schemeClr val="tx1"/>
          </a:solid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jpe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jpe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10.png"/><Relationship Id="rId4" Type="http://schemas.openxmlformats.org/officeDocument/2006/relationships/image" Target="../media/image11.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jpe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eg"/><Relationship Id="rId4" Type="http://schemas.openxmlformats.org/officeDocument/2006/relationships/image" Target="../media/image3.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e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eg"/><Relationship Id="rId4" Type="http://schemas.openxmlformats.org/officeDocument/2006/relationships/image" Target="../media/image4.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e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jpeg"/><Relationship Id="rId4" Type="http://schemas.openxmlformats.org/officeDocument/2006/relationships/image" Target="../media/image9.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4"/>
          <a:srcRect l="0" t="0" r="0" b="0"/>
          <a:stretch>
            <a:fillRect/>
          </a:stretch>
        </a:blipFill>
      </p:bgPr>
    </p:bg>
    <p:spTree>
      <p:nvGrpSpPr>
        <p:cNvPr id="1" name=""/>
        <p:cNvGrpSpPr/>
        <p:nvPr/>
      </p:nvGrpSpPr>
      <p:grpSpPr>
        <a:xfrm>
          <a:off x="0" y="0"/>
          <a:ext cx="0" cy="0"/>
          <a:chOff x="0" y="0"/>
          <a:chExt cx="0" cy="0"/>
        </a:xfrm>
      </p:grpSpPr>
      <p:sp>
        <p:nvSpPr>
          <p:cNvPr id="24" name="Shape 24"/>
          <p:cNvSpPr/>
          <p:nvPr/>
        </p:nvSpPr>
        <p:spPr>
          <a:xfrm>
            <a:off x="1073025" y="1528024"/>
            <a:ext cx="6998100" cy="1259263"/>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lgn="ctr">
              <a:defRPr sz="1800"/>
            </a:pPr>
            <a:r>
              <a:rPr sz="3800">
                <a:solidFill>
                  <a:srgbClr val="FFFFFF"/>
                </a:solidFill>
              </a:rPr>
              <a:t>Writing Shaders</a:t>
            </a:r>
            <a:endParaRPr sz="3800">
              <a:solidFill>
                <a:srgbClr val="FFFFFF"/>
              </a:solidFill>
            </a:endParaRPr>
          </a:p>
          <a:p>
            <a:pPr lvl="0" algn="ctr">
              <a:defRPr sz="1800"/>
            </a:pPr>
            <a:r>
              <a:rPr sz="3800">
                <a:solidFill>
                  <a:srgbClr val="FFFFFF"/>
                </a:solidFill>
              </a:rPr>
              <a:t>YOU can do it!</a:t>
            </a:r>
          </a:p>
        </p:txBody>
      </p:sp>
      <p:sp>
        <p:nvSpPr>
          <p:cNvPr id="25" name="Shape 25"/>
          <p:cNvSpPr/>
          <p:nvPr/>
        </p:nvSpPr>
        <p:spPr>
          <a:xfrm>
            <a:off x="3430425" y="2852424"/>
            <a:ext cx="2283300" cy="38023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a:solidFill>
                  <a:srgbClr val="FFFFFF"/>
                </a:solidFill>
              </a:defRPr>
            </a:lvl1pPr>
          </a:lstStyle>
          <a:p>
            <a:pPr lvl="0">
              <a:defRPr sz="1800">
                <a:solidFill>
                  <a:srgbClr val="000000"/>
                </a:solidFill>
              </a:defRPr>
            </a:pPr>
            <a:r>
              <a:rPr sz="1400">
                <a:solidFill>
                  <a:srgbClr val="FFFFFF"/>
                </a:solidFill>
              </a:rPr>
              <a:t>Unite Boston 2015</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14" name="Shape 114"/>
          <p:cNvSpPr/>
          <p:nvPr/>
        </p:nvSpPr>
        <p:spPr>
          <a:xfrm>
            <a:off x="2913653" y="525000"/>
            <a:ext cx="3316694"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600">
                <a:solidFill>
                  <a:srgbClr val="FFFFFF"/>
                </a:solidFill>
              </a:defRPr>
            </a:lvl1pPr>
          </a:lstStyle>
          <a:p>
            <a:pPr lvl="0">
              <a:defRPr b="0" sz="1800">
                <a:solidFill>
                  <a:srgbClr val="000000"/>
                </a:solidFill>
              </a:defRPr>
            </a:pPr>
            <a:r>
              <a:rPr b="1" sz="2600">
                <a:solidFill>
                  <a:srgbClr val="FFFFFF"/>
                </a:solidFill>
              </a:rPr>
              <a:t>ShaderLab</a:t>
            </a:r>
          </a:p>
        </p:txBody>
      </p:sp>
      <p:sp>
        <p:nvSpPr>
          <p:cNvPr id="115" name="Shape 115"/>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116" name="Shape 116"/>
          <p:cNvSpPr/>
          <p:nvPr/>
        </p:nvSpPr>
        <p:spPr>
          <a:xfrm>
            <a:off x="606206" y="2149002"/>
            <a:ext cx="7954992" cy="153134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spcBef>
                <a:spcPts val="2400"/>
              </a:spcBef>
              <a:defRPr sz="1800"/>
            </a:pPr>
            <a:r>
              <a:rPr sz="1900">
                <a:solidFill>
                  <a:srgbClr val="FFFFFF"/>
                </a:solidFill>
              </a:rPr>
              <a:t>Unity specific shading and material language</a:t>
            </a:r>
            <a:endParaRPr sz="1900">
              <a:solidFill>
                <a:srgbClr val="FFFFFF"/>
              </a:solidFill>
            </a:endParaRPr>
          </a:p>
          <a:p>
            <a:pPr lvl="0">
              <a:spcBef>
                <a:spcPts val="2400"/>
              </a:spcBef>
              <a:defRPr sz="1800"/>
            </a:pPr>
            <a:r>
              <a:rPr sz="1900">
                <a:solidFill>
                  <a:srgbClr val="FFFFFF"/>
                </a:solidFill>
              </a:rPr>
              <a:t>All shaders written in Unity must be wrapped with ShaderLab</a:t>
            </a:r>
            <a:endParaRPr sz="1900">
              <a:solidFill>
                <a:srgbClr val="FFFFFF"/>
              </a:solidFill>
            </a:endParaRPr>
          </a:p>
          <a:p>
            <a:pPr lvl="0">
              <a:spcBef>
                <a:spcPts val="2400"/>
              </a:spcBef>
              <a:defRPr sz="1800"/>
            </a:pPr>
            <a:r>
              <a:rPr sz="1900">
                <a:solidFill>
                  <a:srgbClr val="FFFFFF"/>
                </a:solidFill>
              </a:rPr>
              <a:t>May seem like extra work but it's actually saving you from a lot more work</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20" name="Shape 120"/>
          <p:cNvSpPr/>
          <p:nvPr/>
        </p:nvSpPr>
        <p:spPr>
          <a:xfrm>
            <a:off x="2913653" y="2211559"/>
            <a:ext cx="3316694" cy="66402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3400">
                <a:solidFill>
                  <a:srgbClr val="FFFFFF"/>
                </a:solidFill>
              </a:defRPr>
            </a:lvl1pPr>
          </a:lstStyle>
          <a:p>
            <a:pPr lvl="0">
              <a:defRPr b="0" sz="1800">
                <a:solidFill>
                  <a:srgbClr val="000000"/>
                </a:solidFill>
              </a:defRPr>
            </a:pPr>
            <a:r>
              <a:rPr b="1" sz="3400">
                <a:solidFill>
                  <a:srgbClr val="FFFFFF"/>
                </a:solidFill>
              </a:rPr>
              <a:t>Dive into Unity</a:t>
            </a:r>
          </a:p>
        </p:txBody>
      </p:sp>
      <p:sp>
        <p:nvSpPr>
          <p:cNvPr id="121" name="Shape 121"/>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Shape 125"/>
          <p:cNvSpPr/>
          <p:nvPr/>
        </p:nvSpPr>
        <p:spPr>
          <a:xfrm>
            <a:off x="879980" y="1177308"/>
            <a:ext cx="3316694" cy="50391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200">
                <a:solidFill>
                  <a:srgbClr val="FFFFFF"/>
                </a:solidFill>
              </a:defRPr>
            </a:lvl1pPr>
          </a:lstStyle>
          <a:p>
            <a:pPr lvl="0">
              <a:defRPr b="0" sz="1800">
                <a:solidFill>
                  <a:srgbClr val="000000"/>
                </a:solidFill>
              </a:defRPr>
            </a:pPr>
            <a:r>
              <a:rPr b="1" sz="2200">
                <a:solidFill>
                  <a:srgbClr val="FFFFFF"/>
                </a:solidFill>
              </a:rPr>
              <a:t>Diffuse</a:t>
            </a:r>
          </a:p>
        </p:txBody>
      </p:sp>
      <p:sp>
        <p:nvSpPr>
          <p:cNvPr id="126" name="Shape 126"/>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pic>
        <p:nvPicPr>
          <p:cNvPr id="127" name="Diffuse_Reflection_Vectors.png"/>
          <p:cNvPicPr/>
          <p:nvPr/>
        </p:nvPicPr>
        <p:blipFill>
          <a:blip r:embed="rId3">
            <a:extLst/>
          </a:blip>
          <a:stretch>
            <a:fillRect/>
          </a:stretch>
        </p:blipFill>
        <p:spPr>
          <a:xfrm>
            <a:off x="682225" y="1977737"/>
            <a:ext cx="3811709" cy="2598893"/>
          </a:xfrm>
          <a:prstGeom prst="rect">
            <a:avLst/>
          </a:prstGeom>
          <a:ln w="12700">
            <a:miter lim="400000"/>
          </a:ln>
        </p:spPr>
      </p:pic>
      <p:pic>
        <p:nvPicPr>
          <p:cNvPr id="128" name="Phong_Vectors.png"/>
          <p:cNvPicPr/>
          <p:nvPr/>
        </p:nvPicPr>
        <p:blipFill>
          <a:blip r:embed="rId4">
            <a:extLst/>
          </a:blip>
          <a:stretch>
            <a:fillRect/>
          </a:stretch>
        </p:blipFill>
        <p:spPr>
          <a:xfrm>
            <a:off x="5084765" y="2077968"/>
            <a:ext cx="3517698" cy="2398431"/>
          </a:xfrm>
          <a:prstGeom prst="rect">
            <a:avLst/>
          </a:prstGeom>
          <a:ln w="12700">
            <a:miter lim="400000"/>
          </a:ln>
        </p:spPr>
      </p:pic>
      <p:sp>
        <p:nvSpPr>
          <p:cNvPr id="129" name="Shape 129"/>
          <p:cNvSpPr/>
          <p:nvPr/>
        </p:nvSpPr>
        <p:spPr>
          <a:xfrm>
            <a:off x="5182923" y="1177308"/>
            <a:ext cx="3316693" cy="50391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200">
                <a:solidFill>
                  <a:srgbClr val="FFFFFF"/>
                </a:solidFill>
              </a:defRPr>
            </a:lvl1pPr>
          </a:lstStyle>
          <a:p>
            <a:pPr lvl="0">
              <a:defRPr b="0" sz="1800">
                <a:solidFill>
                  <a:srgbClr val="000000"/>
                </a:solidFill>
              </a:defRPr>
            </a:pPr>
            <a:r>
              <a:rPr b="1" sz="2200">
                <a:solidFill>
                  <a:srgbClr val="FFFFFF"/>
                </a:solidFill>
              </a:rPr>
              <a:t>Specular</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31" name="Shape 131"/>
          <p:cNvSpPr/>
          <p:nvPr/>
        </p:nvSpPr>
        <p:spPr>
          <a:xfrm>
            <a:off x="767404" y="1146986"/>
            <a:ext cx="7609192" cy="314399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marL="457200" indent="-330200">
              <a:lnSpc>
                <a:spcPct val="115000"/>
              </a:lnSpc>
              <a:buClr>
                <a:srgbClr val="FFFFFF"/>
              </a:buClr>
              <a:buSzPct val="100000"/>
              <a:buFont typeface="Arial"/>
              <a:buChar char="●"/>
              <a:defRPr sz="1800"/>
            </a:pPr>
            <a:r>
              <a:rPr sz="2000">
                <a:solidFill>
                  <a:srgbClr val="FFFFFF"/>
                </a:solidFill>
              </a:rPr>
              <a:t>Unity Manual</a:t>
            </a:r>
            <a:endParaRPr sz="2000"/>
          </a:p>
          <a:p>
            <a:pPr lvl="0" marL="457200" indent="-330200">
              <a:lnSpc>
                <a:spcPct val="115000"/>
              </a:lnSpc>
              <a:buClr>
                <a:srgbClr val="FFFFFF"/>
              </a:buClr>
              <a:buSzPct val="100000"/>
              <a:buFont typeface="Arial"/>
              <a:buChar char="●"/>
              <a:defRPr sz="1800"/>
            </a:pPr>
            <a:r>
              <a:rPr sz="2000">
                <a:solidFill>
                  <a:srgbClr val="FFFFFF"/>
                </a:solidFill>
              </a:rPr>
              <a:t>Nvidia CG Tutorial</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CG Programming in Unity wikibook</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Video tutorial series on YouTube</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ShaderToy</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Aras' blog - aras-p.info/blog</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LearnOpenGL.com</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RealTimeRendering.com</a:t>
            </a: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Many more at</a:t>
            </a:r>
          </a:p>
        </p:txBody>
      </p:sp>
      <p:sp>
        <p:nvSpPr>
          <p:cNvPr id="132" name="Shape 132"/>
          <p:cNvSpPr/>
          <p:nvPr/>
        </p:nvSpPr>
        <p:spPr>
          <a:xfrm>
            <a:off x="2400900" y="499600"/>
            <a:ext cx="4342200" cy="528479"/>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400">
                <a:solidFill>
                  <a:srgbClr val="FFFFFF"/>
                </a:solidFill>
              </a:defRPr>
            </a:lvl1pPr>
          </a:lstStyle>
          <a:p>
            <a:pPr lvl="0">
              <a:defRPr b="0" sz="1800">
                <a:solidFill>
                  <a:srgbClr val="000000"/>
                </a:solidFill>
              </a:defRPr>
            </a:pPr>
            <a:r>
              <a:rPr b="1" sz="2400">
                <a:solidFill>
                  <a:srgbClr val="FFFFFF"/>
                </a:solidFill>
              </a:rPr>
              <a:t>RESOURCES</a:t>
            </a:r>
          </a:p>
        </p:txBody>
      </p:sp>
      <p:sp>
        <p:nvSpPr>
          <p:cNvPr id="133" name="Shape 133"/>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134" name="Shape 134"/>
          <p:cNvSpPr/>
          <p:nvPr/>
        </p:nvSpPr>
        <p:spPr>
          <a:xfrm>
            <a:off x="4356888" y="4353416"/>
            <a:ext cx="430224" cy="288824"/>
          </a:xfrm>
          <a:prstGeom prst="rect">
            <a:avLst/>
          </a:prstGeom>
          <a:ln w="12700">
            <a:miter lim="400000"/>
          </a:ln>
        </p:spPr>
        <p:txBody>
          <a:bodyPr wrap="none" lIns="45719" rIns="45719">
            <a:spAutoFit/>
          </a:bodyPr>
          <a:lstStyle/>
          <a:p>
            <a:pPr lvl="0"/>
          </a:p>
        </p:txBody>
      </p:sp>
      <p:sp>
        <p:nvSpPr>
          <p:cNvPr id="135" name="Shape 135"/>
          <p:cNvSpPr/>
          <p:nvPr/>
        </p:nvSpPr>
        <p:spPr>
          <a:xfrm>
            <a:off x="1852557" y="4305940"/>
            <a:ext cx="5438885" cy="5107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ct val="115000"/>
              </a:lnSpc>
              <a:defRPr b="1" sz="3000">
                <a:solidFill>
                  <a:srgbClr val="FFFFFF"/>
                </a:solidFill>
              </a:defRPr>
            </a:lvl1pPr>
          </a:lstStyle>
          <a:p>
            <a:pPr lvl="0">
              <a:defRPr b="0" sz="1800">
                <a:solidFill>
                  <a:srgbClr val="000000"/>
                </a:solidFill>
              </a:defRPr>
            </a:pPr>
            <a:r>
              <a:rPr b="1" sz="3000">
                <a:solidFill>
                  <a:srgbClr val="FFFFFF"/>
                </a:solidFill>
              </a:rPr>
              <a:t>norde.us/unitewritingshaders</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9" name="Shape 139"/>
          <p:cNvSpPr/>
          <p:nvPr/>
        </p:nvSpPr>
        <p:spPr>
          <a:xfrm>
            <a:off x="2813174" y="1994949"/>
            <a:ext cx="3957901" cy="145237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marL="504371" indent="-377371">
              <a:lnSpc>
                <a:spcPct val="115000"/>
              </a:lnSpc>
              <a:buClr>
                <a:srgbClr val="FFFFFF"/>
              </a:buClr>
              <a:buSzPct val="100000"/>
              <a:buFont typeface="Arial"/>
              <a:buChar char="●"/>
              <a:defRPr sz="1800"/>
            </a:pPr>
            <a:r>
              <a:rPr b="1" sz="1600">
                <a:solidFill>
                  <a:srgbClr val="FFFFFF"/>
                </a:solidFill>
              </a:rPr>
              <a:t>Shader languages</a:t>
            </a:r>
            <a:endParaRPr b="1" sz="1600">
              <a:solidFill>
                <a:srgbClr val="FFFFFF"/>
              </a:solidFill>
            </a:endParaRPr>
          </a:p>
          <a:p>
            <a:pPr lvl="0" marL="504371" indent="-377371">
              <a:lnSpc>
                <a:spcPct val="115000"/>
              </a:lnSpc>
              <a:buClr>
                <a:srgbClr val="FFFFFF"/>
              </a:buClr>
              <a:buSzPct val="100000"/>
              <a:buFont typeface="Arial"/>
              <a:buChar char="●"/>
              <a:defRPr sz="1800"/>
            </a:pPr>
            <a:r>
              <a:rPr b="1" sz="1600">
                <a:solidFill>
                  <a:srgbClr val="FFFFFF"/>
                </a:solidFill>
              </a:rPr>
              <a:t>Shaders in Unity (ShaderLab)</a:t>
            </a:r>
            <a:endParaRPr b="1" sz="1600">
              <a:solidFill>
                <a:srgbClr val="FFFFFF"/>
              </a:solidFill>
            </a:endParaRPr>
          </a:p>
          <a:p>
            <a:pPr lvl="0" marL="504371" indent="-377371">
              <a:lnSpc>
                <a:spcPct val="115000"/>
              </a:lnSpc>
              <a:buClr>
                <a:srgbClr val="FFFFFF"/>
              </a:buClr>
              <a:buSzPct val="100000"/>
              <a:buFont typeface="Arial"/>
              <a:buChar char="●"/>
              <a:defRPr sz="1800"/>
            </a:pPr>
            <a:r>
              <a:rPr b="1" sz="1600">
                <a:solidFill>
                  <a:srgbClr val="FFFFFF"/>
                </a:solidFill>
              </a:rPr>
              <a:t>Vertex and Fragment Programs</a:t>
            </a:r>
            <a:endParaRPr b="1" sz="1600">
              <a:solidFill>
                <a:srgbClr val="FFFFFF"/>
              </a:solidFill>
            </a:endParaRPr>
          </a:p>
          <a:p>
            <a:pPr lvl="0" marL="504371" indent="-377371">
              <a:lnSpc>
                <a:spcPct val="115000"/>
              </a:lnSpc>
              <a:buClr>
                <a:srgbClr val="FFFFFF"/>
              </a:buClr>
              <a:buSzPct val="100000"/>
              <a:buFont typeface="Arial"/>
              <a:buChar char="●"/>
              <a:defRPr sz="1800"/>
            </a:pPr>
            <a:r>
              <a:rPr b="1" sz="1600">
                <a:solidFill>
                  <a:srgbClr val="FFFFFF"/>
                </a:solidFill>
              </a:rPr>
              <a:t>Lighting calculations</a:t>
            </a:r>
            <a:endParaRPr b="1" sz="1600">
              <a:solidFill>
                <a:srgbClr val="FFFFFF"/>
              </a:solidFill>
            </a:endParaRPr>
          </a:p>
          <a:p>
            <a:pPr lvl="0" marL="504371" indent="-377371">
              <a:lnSpc>
                <a:spcPct val="115000"/>
              </a:lnSpc>
              <a:buClr>
                <a:srgbClr val="FFFFFF"/>
              </a:buClr>
              <a:buSzPct val="100000"/>
              <a:buFont typeface="Arial"/>
              <a:buChar char="●"/>
              <a:defRPr sz="1800"/>
            </a:pPr>
            <a:r>
              <a:rPr b="1" sz="1600">
                <a:solidFill>
                  <a:srgbClr val="FFFFFF"/>
                </a:solidFill>
              </a:rPr>
              <a:t>Resources</a:t>
            </a:r>
          </a:p>
        </p:txBody>
      </p:sp>
      <p:sp>
        <p:nvSpPr>
          <p:cNvPr id="140" name="Shape 140"/>
          <p:cNvSpPr/>
          <p:nvPr/>
        </p:nvSpPr>
        <p:spPr>
          <a:xfrm>
            <a:off x="2813174" y="1388600"/>
            <a:ext cx="4342200" cy="528479"/>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400">
                <a:solidFill>
                  <a:srgbClr val="FFFFFF"/>
                </a:solidFill>
              </a:defRPr>
            </a:lvl1pPr>
          </a:lstStyle>
          <a:p>
            <a:pPr lvl="0">
              <a:defRPr b="0" sz="1800">
                <a:solidFill>
                  <a:srgbClr val="000000"/>
                </a:solidFill>
              </a:defRPr>
            </a:pPr>
            <a:r>
              <a:rPr b="1" sz="2400">
                <a:solidFill>
                  <a:srgbClr val="FFFFFF"/>
                </a:solidFill>
              </a:rPr>
              <a:t>RECAP</a:t>
            </a:r>
          </a:p>
        </p:txBody>
      </p:sp>
      <p:sp>
        <p:nvSpPr>
          <p:cNvPr id="141" name="Shape 141"/>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3" name="Shape 143"/>
          <p:cNvSpPr/>
          <p:nvPr/>
        </p:nvSpPr>
        <p:spPr>
          <a:xfrm>
            <a:off x="2813174" y="1994949"/>
            <a:ext cx="4184059" cy="231331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marL="457200" indent="-330200">
              <a:lnSpc>
                <a:spcPct val="115000"/>
              </a:lnSpc>
              <a:spcBef>
                <a:spcPts val="1000"/>
              </a:spcBef>
              <a:buClr>
                <a:srgbClr val="FFFFFF"/>
              </a:buClr>
              <a:buSzPct val="100000"/>
              <a:buFont typeface="Arial"/>
              <a:buChar char="●"/>
              <a:defRPr sz="1800"/>
            </a:pPr>
            <a:r>
              <a:rPr sz="2000">
                <a:solidFill>
                  <a:srgbClr val="FFFFFF"/>
                </a:solidFill>
              </a:rPr>
              <a:t>yilmazk@nordeus.eu</a:t>
            </a:r>
            <a:endParaRPr sz="2000">
              <a:solidFill>
                <a:srgbClr val="FFFFFF"/>
              </a:solidFill>
            </a:endParaRPr>
          </a:p>
          <a:p>
            <a:pPr lvl="0" marL="457200" indent="-330200">
              <a:lnSpc>
                <a:spcPct val="115000"/>
              </a:lnSpc>
              <a:spcBef>
                <a:spcPts val="1000"/>
              </a:spcBef>
              <a:buClr>
                <a:srgbClr val="FFFFFF"/>
              </a:buClr>
              <a:buSzPct val="100000"/>
              <a:buFont typeface="Arial"/>
              <a:buChar char="●"/>
              <a:defRPr sz="1800"/>
            </a:pPr>
            <a:r>
              <a:rPr sz="2000">
                <a:solidFill>
                  <a:srgbClr val="FFFFFF"/>
                </a:solidFill>
              </a:rPr>
              <a:t>@VoxelBoy</a:t>
            </a:r>
            <a:endParaRPr sz="2000">
              <a:solidFill>
                <a:srgbClr val="FFFFFF"/>
              </a:solidFill>
            </a:endParaRPr>
          </a:p>
          <a:p>
            <a:pPr lvl="0" marL="457200" indent="-330200">
              <a:lnSpc>
                <a:spcPct val="115000"/>
              </a:lnSpc>
              <a:spcBef>
                <a:spcPts val="1000"/>
              </a:spcBef>
              <a:buClr>
                <a:srgbClr val="FFFFFF"/>
              </a:buClr>
              <a:buSzPct val="100000"/>
              <a:buFont typeface="Arial"/>
              <a:buChar char="●"/>
              <a:defRPr sz="1800"/>
            </a:pPr>
            <a:r>
              <a:rPr sz="2000">
                <a:solidFill>
                  <a:srgbClr val="FFFFFF"/>
                </a:solidFill>
              </a:rPr>
              <a:t>norde.us/unitewritingshaders</a:t>
            </a:r>
            <a:endParaRPr sz="2000">
              <a:solidFill>
                <a:srgbClr val="FFFFFF"/>
              </a:solidFill>
            </a:endParaRPr>
          </a:p>
          <a:p>
            <a:pPr lvl="0" indent="914400">
              <a:lnSpc>
                <a:spcPct val="115000"/>
              </a:lnSpc>
              <a:spcBef>
                <a:spcPts val="1000"/>
              </a:spcBef>
              <a:defRPr sz="1800"/>
            </a:pPr>
            <a:endParaRPr sz="2000">
              <a:solidFill>
                <a:srgbClr val="FFFFFF"/>
              </a:solidFill>
            </a:endParaRPr>
          </a:p>
        </p:txBody>
      </p:sp>
      <p:sp>
        <p:nvSpPr>
          <p:cNvPr id="144" name="Shape 144"/>
          <p:cNvSpPr/>
          <p:nvPr/>
        </p:nvSpPr>
        <p:spPr>
          <a:xfrm>
            <a:off x="2813174" y="1388600"/>
            <a:ext cx="4342200" cy="528479"/>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400">
                <a:solidFill>
                  <a:srgbClr val="FFFFFF"/>
                </a:solidFill>
              </a:defRPr>
            </a:lvl1pPr>
          </a:lstStyle>
          <a:p>
            <a:pPr lvl="0">
              <a:defRPr b="0" sz="1800">
                <a:solidFill>
                  <a:srgbClr val="000000"/>
                </a:solidFill>
              </a:defRPr>
            </a:pPr>
            <a:r>
              <a:rPr b="1" sz="2400">
                <a:solidFill>
                  <a:srgbClr val="FFFFFF"/>
                </a:solidFill>
              </a:rPr>
              <a:t>Q&amp;A</a:t>
            </a:r>
          </a:p>
        </p:txBody>
      </p:sp>
      <p:sp>
        <p:nvSpPr>
          <p:cNvPr id="145" name="Shape 145"/>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7" name="Shape 147"/>
          <p:cNvSpPr/>
          <p:nvPr/>
        </p:nvSpPr>
        <p:spPr>
          <a:xfrm>
            <a:off x="1073025" y="1782024"/>
            <a:ext cx="6998100" cy="60218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3000">
                <a:solidFill>
                  <a:srgbClr val="FFFFFF"/>
                </a:solidFill>
              </a:defRPr>
            </a:lvl1pPr>
          </a:lstStyle>
          <a:p>
            <a:pPr lvl="0">
              <a:defRPr b="0" sz="1800">
                <a:solidFill>
                  <a:srgbClr val="000000"/>
                </a:solidFill>
              </a:defRPr>
            </a:pPr>
            <a:r>
              <a:rPr b="1" sz="3000">
                <a:solidFill>
                  <a:srgbClr val="FFFFFF"/>
                </a:solidFill>
              </a:rPr>
              <a:t>THANK YOU!</a:t>
            </a:r>
          </a:p>
        </p:txBody>
      </p:sp>
      <p:sp>
        <p:nvSpPr>
          <p:cNvPr id="148" name="Shape 148"/>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9" name="Shape 29"/>
          <p:cNvSpPr/>
          <p:nvPr/>
        </p:nvSpPr>
        <p:spPr>
          <a:xfrm>
            <a:off x="4019419" y="1383450"/>
            <a:ext cx="4456609" cy="280932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marL="457200" indent="-330200">
              <a:lnSpc>
                <a:spcPct val="115000"/>
              </a:lnSpc>
              <a:buClr>
                <a:srgbClr val="FFFFFF"/>
              </a:buClr>
              <a:buSzPct val="100000"/>
              <a:buFont typeface="Arial"/>
              <a:buChar char="●"/>
              <a:defRPr sz="1800"/>
            </a:pPr>
            <a:r>
              <a:rPr sz="2000">
                <a:solidFill>
                  <a:srgbClr val="FFFFFF"/>
                </a:solidFill>
              </a:rPr>
              <a:t>Yılmaz Kıymaz</a:t>
            </a:r>
            <a:endParaRPr sz="2000">
              <a:solidFill>
                <a:srgbClr val="FFFFFF"/>
              </a:solidFill>
            </a:endParaRPr>
          </a:p>
          <a:p>
            <a:pPr lvl="0">
              <a:lnSpc>
                <a:spcPct val="115000"/>
              </a:lnSpc>
              <a:defRPr sz="1800"/>
            </a:pP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Unity developer for 7 years</a:t>
            </a:r>
            <a:endParaRPr sz="2000">
              <a:solidFill>
                <a:srgbClr val="FFFFFF"/>
              </a:solidFill>
            </a:endParaRPr>
          </a:p>
          <a:p>
            <a:pPr lvl="0">
              <a:lnSpc>
                <a:spcPct val="115000"/>
              </a:lnSpc>
              <a:defRPr sz="1800"/>
            </a:pP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Shader enthusiast</a:t>
            </a:r>
            <a:endParaRPr sz="2000">
              <a:solidFill>
                <a:srgbClr val="FFFFFF"/>
              </a:solidFill>
            </a:endParaRPr>
          </a:p>
          <a:p>
            <a:pPr lvl="0" marL="457200" indent="-330200">
              <a:lnSpc>
                <a:spcPct val="115000"/>
              </a:lnSpc>
              <a:buClr>
                <a:srgbClr val="FFFFFF"/>
              </a:buClr>
              <a:buSzPct val="100000"/>
              <a:buFont typeface="Arial"/>
              <a:buChar char="●"/>
              <a:defRPr sz="1800"/>
            </a:pPr>
            <a:endParaRPr sz="2000">
              <a:solidFill>
                <a:srgbClr val="FFFFFF"/>
              </a:solidFill>
            </a:endParaRPr>
          </a:p>
          <a:p>
            <a:pPr lvl="0" marL="457200" indent="-330200">
              <a:lnSpc>
                <a:spcPct val="115000"/>
              </a:lnSpc>
              <a:buClr>
                <a:srgbClr val="FFFFFF"/>
              </a:buClr>
              <a:buSzPct val="100000"/>
              <a:buFont typeface="Arial"/>
              <a:buChar char="●"/>
              <a:defRPr sz="1800"/>
            </a:pPr>
            <a:r>
              <a:rPr sz="2000">
                <a:solidFill>
                  <a:srgbClr val="FFFFFF"/>
                </a:solidFill>
              </a:rPr>
              <a:t>Software Development Engineer at Nordeus</a:t>
            </a:r>
          </a:p>
        </p:txBody>
      </p:sp>
      <p:pic>
        <p:nvPicPr>
          <p:cNvPr id="30" name="Yilmaz-2.jpg"/>
          <p:cNvPicPr/>
          <p:nvPr/>
        </p:nvPicPr>
        <p:blipFill>
          <a:blip r:embed="rId4">
            <a:extLst/>
          </a:blip>
          <a:srcRect l="27161" t="1576" r="31178" b="18847"/>
          <a:stretch>
            <a:fillRect/>
          </a:stretch>
        </p:blipFill>
        <p:spPr>
          <a:xfrm>
            <a:off x="886231" y="1188996"/>
            <a:ext cx="2667709" cy="3397008"/>
          </a:xfrm>
          <a:prstGeom prst="rect">
            <a:avLst/>
          </a:prstGeom>
          <a:ln w="12700">
            <a:miter lim="400000"/>
          </a:ln>
        </p:spPr>
      </p:pic>
      <p:sp>
        <p:nvSpPr>
          <p:cNvPr id="31" name="Shape 31"/>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35" name="Shape 35"/>
          <p:cNvSpPr/>
          <p:nvPr/>
        </p:nvSpPr>
        <p:spPr>
          <a:xfrm>
            <a:off x="2400900" y="488745"/>
            <a:ext cx="4342200"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600">
                <a:solidFill>
                  <a:srgbClr val="FFFFFF"/>
                </a:solidFill>
              </a:defRPr>
            </a:lvl1pPr>
          </a:lstStyle>
          <a:p>
            <a:pPr lvl="0">
              <a:defRPr b="0" sz="1800">
                <a:solidFill>
                  <a:srgbClr val="000000"/>
                </a:solidFill>
              </a:defRPr>
            </a:pPr>
            <a:r>
              <a:rPr b="1" sz="2600">
                <a:solidFill>
                  <a:srgbClr val="FFFFFF"/>
                </a:solidFill>
              </a:rPr>
              <a:t>NORDEUS</a:t>
            </a:r>
          </a:p>
        </p:txBody>
      </p:sp>
      <p:sp>
        <p:nvSpPr>
          <p:cNvPr id="36" name="Shape 36"/>
          <p:cNvSpPr/>
          <p:nvPr/>
        </p:nvSpPr>
        <p:spPr>
          <a:xfrm>
            <a:off x="869044" y="1273112"/>
            <a:ext cx="3979218" cy="50391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lgn="ctr">
              <a:lnSpc>
                <a:spcPct val="115000"/>
              </a:lnSpc>
              <a:defRPr sz="1800"/>
            </a:pPr>
            <a:r>
              <a:rPr sz="2200">
                <a:solidFill>
                  <a:srgbClr val="FFFFFF"/>
                </a:solidFill>
              </a:rPr>
              <a:t>B</a:t>
            </a:r>
            <a:r>
              <a:rPr sz="2200">
                <a:solidFill>
                  <a:srgbClr val="FFFFFF"/>
                </a:solidFill>
              </a:rPr>
              <a:t>elgrade based</a:t>
            </a:r>
          </a:p>
        </p:txBody>
      </p:sp>
      <p:sp>
        <p:nvSpPr>
          <p:cNvPr id="37" name="Shape 37"/>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38" name="Shape 38"/>
          <p:cNvSpPr/>
          <p:nvPr/>
        </p:nvSpPr>
        <p:spPr>
          <a:xfrm>
            <a:off x="4473260" y="1273112"/>
            <a:ext cx="3979218" cy="50391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lnSpc>
                <a:spcPct val="115000"/>
              </a:lnSpc>
              <a:defRPr sz="2200">
                <a:solidFill>
                  <a:srgbClr val="FFFFFF"/>
                </a:solidFill>
              </a:defRPr>
            </a:lvl1pPr>
          </a:lstStyle>
          <a:p>
            <a:pPr lvl="0">
              <a:defRPr sz="1800">
                <a:solidFill>
                  <a:srgbClr val="000000"/>
                </a:solidFill>
              </a:defRPr>
            </a:pPr>
            <a:r>
              <a:rPr sz="2200">
                <a:solidFill>
                  <a:srgbClr val="FFFFFF"/>
                </a:solidFill>
              </a:rPr>
              <a:t>Developer of Top Eleven</a:t>
            </a:r>
          </a:p>
        </p:txBody>
      </p:sp>
      <p:pic>
        <p:nvPicPr>
          <p:cNvPr id="39" name="nordeus1.png"/>
          <p:cNvPicPr/>
          <p:nvPr/>
        </p:nvPicPr>
        <p:blipFill>
          <a:blip r:embed="rId4">
            <a:extLst/>
          </a:blip>
          <a:srcRect l="0" t="725" r="0" b="0"/>
          <a:stretch>
            <a:fillRect/>
          </a:stretch>
        </p:blipFill>
        <p:spPr>
          <a:xfrm>
            <a:off x="3144546" y="1995642"/>
            <a:ext cx="3166100" cy="3159154"/>
          </a:xfrm>
          <a:prstGeom prst="rect">
            <a:avLst/>
          </a:prstGeom>
          <a:ln w="12700">
            <a:miter lim="400000"/>
          </a:ln>
        </p:spPr>
      </p:pic>
      <p:pic>
        <p:nvPicPr>
          <p:cNvPr id="40" name="nordeus2.png"/>
          <p:cNvPicPr/>
          <p:nvPr/>
        </p:nvPicPr>
        <p:blipFill>
          <a:blip r:embed="rId5">
            <a:extLst/>
          </a:blip>
          <a:stretch>
            <a:fillRect/>
          </a:stretch>
        </p:blipFill>
        <p:spPr>
          <a:xfrm>
            <a:off x="-8622" y="1995642"/>
            <a:ext cx="3170094" cy="3159182"/>
          </a:xfrm>
          <a:prstGeom prst="rect">
            <a:avLst/>
          </a:prstGeom>
          <a:ln w="12700">
            <a:miter lim="400000"/>
          </a:ln>
        </p:spPr>
      </p:pic>
      <p:pic>
        <p:nvPicPr>
          <p:cNvPr id="41" name="nordeus3.png"/>
          <p:cNvPicPr/>
          <p:nvPr/>
        </p:nvPicPr>
        <p:blipFill>
          <a:blip r:embed="rId6">
            <a:extLst/>
          </a:blip>
          <a:stretch>
            <a:fillRect/>
          </a:stretch>
        </p:blipFill>
        <p:spPr>
          <a:xfrm>
            <a:off x="6213183" y="1995642"/>
            <a:ext cx="3151464" cy="3151464"/>
          </a:xfrm>
          <a:prstGeom prst="rect">
            <a:avLst/>
          </a:prstGeom>
          <a:ln w="12700">
            <a:miter lim="400000"/>
          </a:ln>
        </p:spPr>
      </p:pic>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45" name="Shape 45"/>
          <p:cNvSpPr/>
          <p:nvPr/>
        </p:nvSpPr>
        <p:spPr>
          <a:xfrm>
            <a:off x="2813174" y="525000"/>
            <a:ext cx="2184996"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600">
                <a:solidFill>
                  <a:srgbClr val="FFFFFF"/>
                </a:solidFill>
              </a:defRPr>
            </a:lvl1pPr>
          </a:lstStyle>
          <a:p>
            <a:pPr lvl="0">
              <a:defRPr b="0" sz="1800">
                <a:solidFill>
                  <a:srgbClr val="000000"/>
                </a:solidFill>
              </a:defRPr>
            </a:pPr>
            <a:r>
              <a:rPr b="1" sz="2600">
                <a:solidFill>
                  <a:srgbClr val="FFFFFF"/>
                </a:solidFill>
              </a:rPr>
              <a:t>Shaders are</a:t>
            </a:r>
          </a:p>
        </p:txBody>
      </p:sp>
      <p:sp>
        <p:nvSpPr>
          <p:cNvPr id="46" name="Shape 46"/>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47" name="Shape 47"/>
          <p:cNvSpPr/>
          <p:nvPr/>
        </p:nvSpPr>
        <p:spPr>
          <a:xfrm>
            <a:off x="4812851" y="525000"/>
            <a:ext cx="1297991"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600">
                <a:solidFill>
                  <a:srgbClr val="FFFFFF"/>
                </a:solidFill>
              </a:defRPr>
            </a:lvl1pPr>
          </a:lstStyle>
          <a:p>
            <a:pPr lvl="0">
              <a:defRPr b="0" sz="1800">
                <a:solidFill>
                  <a:srgbClr val="000000"/>
                </a:solidFill>
              </a:defRPr>
            </a:pPr>
            <a:r>
              <a:rPr b="1" sz="2600">
                <a:solidFill>
                  <a:srgbClr val="FFFFFF"/>
                </a:solidFill>
              </a:rPr>
              <a:t>scary!</a:t>
            </a:r>
          </a:p>
        </p:txBody>
      </p:sp>
      <p:sp>
        <p:nvSpPr>
          <p:cNvPr id="48" name="Shape 48"/>
          <p:cNvSpPr/>
          <p:nvPr/>
        </p:nvSpPr>
        <p:spPr>
          <a:xfrm>
            <a:off x="4806540" y="525000"/>
            <a:ext cx="2184995"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600">
                <a:solidFill>
                  <a:srgbClr val="FFFFFF"/>
                </a:solidFill>
              </a:defRPr>
            </a:lvl1pPr>
          </a:lstStyle>
          <a:p>
            <a:pPr lvl="0">
              <a:defRPr b="0" sz="1800">
                <a:solidFill>
                  <a:srgbClr val="000000"/>
                </a:solidFill>
              </a:defRPr>
            </a:pPr>
            <a:r>
              <a:rPr b="1" sz="2600">
                <a:solidFill>
                  <a:srgbClr val="FFFFFF"/>
                </a:solidFill>
              </a:rPr>
              <a:t>interesting</a:t>
            </a:r>
          </a:p>
        </p:txBody>
      </p:sp>
      <p:sp>
        <p:nvSpPr>
          <p:cNvPr id="49" name="Shape 49"/>
          <p:cNvSpPr/>
          <p:nvPr/>
        </p:nvSpPr>
        <p:spPr>
          <a:xfrm>
            <a:off x="479737" y="1916309"/>
            <a:ext cx="2044202" cy="36294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900">
                <a:solidFill>
                  <a:srgbClr val="FFFFFF"/>
                </a:solidFill>
              </a:defRPr>
            </a:lvl1pPr>
          </a:lstStyle>
          <a:p>
            <a:pPr lvl="0">
              <a:defRPr sz="1800">
                <a:solidFill>
                  <a:srgbClr val="000000"/>
                </a:solidFill>
              </a:defRPr>
            </a:pPr>
            <a:r>
              <a:rPr sz="1900">
                <a:solidFill>
                  <a:srgbClr val="FFFFFF"/>
                </a:solidFill>
              </a:rPr>
              <a:t>Weird terminology</a:t>
            </a:r>
          </a:p>
        </p:txBody>
      </p:sp>
      <p:sp>
        <p:nvSpPr>
          <p:cNvPr id="50" name="Shape 50"/>
          <p:cNvSpPr/>
          <p:nvPr/>
        </p:nvSpPr>
        <p:spPr>
          <a:xfrm>
            <a:off x="3071842" y="1916309"/>
            <a:ext cx="2800032" cy="36294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900">
                <a:solidFill>
                  <a:srgbClr val="FFFFFF"/>
                </a:solidFill>
              </a:defRPr>
            </a:lvl1pPr>
          </a:lstStyle>
          <a:p>
            <a:pPr lvl="0">
              <a:defRPr sz="1800">
                <a:solidFill>
                  <a:srgbClr val="000000"/>
                </a:solidFill>
              </a:defRPr>
            </a:pPr>
            <a:r>
              <a:rPr sz="1900">
                <a:solidFill>
                  <a:srgbClr val="FFFFFF"/>
                </a:solidFill>
              </a:rPr>
              <a:t>Unfamiliar math and data</a:t>
            </a:r>
          </a:p>
        </p:txBody>
      </p:sp>
      <p:sp>
        <p:nvSpPr>
          <p:cNvPr id="51" name="Shape 51"/>
          <p:cNvSpPr/>
          <p:nvPr/>
        </p:nvSpPr>
        <p:spPr>
          <a:xfrm>
            <a:off x="6515709" y="1916309"/>
            <a:ext cx="2196546" cy="3629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1900">
                <a:solidFill>
                  <a:srgbClr val="FFFFFF"/>
                </a:solidFill>
              </a:defRPr>
            </a:lvl1pPr>
          </a:lstStyle>
          <a:p>
            <a:pPr lvl="0">
              <a:defRPr sz="1800">
                <a:solidFill>
                  <a:srgbClr val="000000"/>
                </a:solidFill>
              </a:defRPr>
            </a:pPr>
            <a:r>
              <a:rPr sz="1900">
                <a:solidFill>
                  <a:srgbClr val="FFFFFF"/>
                </a:solidFill>
              </a:rPr>
              <a:t>Runs on the GPU!?</a:t>
            </a:r>
          </a:p>
        </p:txBody>
      </p:sp>
      <p:sp>
        <p:nvSpPr>
          <p:cNvPr id="52" name="Shape 52"/>
          <p:cNvSpPr/>
          <p:nvPr/>
        </p:nvSpPr>
        <p:spPr>
          <a:xfrm>
            <a:off x="3064942" y="2597648"/>
            <a:ext cx="3014116" cy="17345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spcBef>
                <a:spcPts val="500"/>
              </a:spcBef>
              <a:defRPr sz="1800"/>
            </a:pPr>
            <a:r>
              <a:rPr sz="1900">
                <a:solidFill>
                  <a:srgbClr val="FFFFFF"/>
                </a:solidFill>
              </a:rPr>
              <a:t>Vertices, fragments</a:t>
            </a:r>
            <a:endParaRPr sz="1900">
              <a:solidFill>
                <a:srgbClr val="FFFFFF"/>
              </a:solidFill>
            </a:endParaRPr>
          </a:p>
          <a:p>
            <a:pPr lvl="0">
              <a:spcBef>
                <a:spcPts val="500"/>
              </a:spcBef>
              <a:defRPr sz="1800"/>
            </a:pPr>
            <a:r>
              <a:rPr sz="1900">
                <a:solidFill>
                  <a:srgbClr val="FFFFFF"/>
                </a:solidFill>
              </a:rPr>
              <a:t>Vectors, matrices, textures</a:t>
            </a:r>
            <a:endParaRPr sz="1900">
              <a:solidFill>
                <a:srgbClr val="FFFFFF"/>
              </a:solidFill>
            </a:endParaRPr>
          </a:p>
          <a:p>
            <a:pPr lvl="0">
              <a:spcBef>
                <a:spcPts val="500"/>
              </a:spcBef>
              <a:defRPr sz="1800"/>
            </a:pPr>
            <a:r>
              <a:rPr sz="1900">
                <a:solidFill>
                  <a:srgbClr val="FFFFFF"/>
                </a:solidFill>
              </a:rPr>
              <a:t>Cross product</a:t>
            </a:r>
            <a:endParaRPr sz="1900">
              <a:solidFill>
                <a:srgbClr val="FFFFFF"/>
              </a:solidFill>
            </a:endParaRPr>
          </a:p>
          <a:p>
            <a:pPr lvl="0">
              <a:spcBef>
                <a:spcPts val="500"/>
              </a:spcBef>
              <a:defRPr sz="1800"/>
            </a:pPr>
            <a:r>
              <a:rPr sz="1900">
                <a:solidFill>
                  <a:srgbClr val="FFFFFF"/>
                </a:solidFill>
              </a:rPr>
              <a:t>Dot product</a:t>
            </a:r>
            <a:endParaRPr sz="1900">
              <a:solidFill>
                <a:srgbClr val="FFFFFF"/>
              </a:solidFill>
            </a:endParaRPr>
          </a:p>
          <a:p>
            <a:pPr lvl="0">
              <a:spcBef>
                <a:spcPts val="500"/>
              </a:spcBef>
              <a:defRPr sz="1800"/>
            </a:pPr>
            <a:r>
              <a:rPr sz="1900">
                <a:solidFill>
                  <a:srgbClr val="FFFFFF"/>
                </a:solidFill>
              </a:rPr>
              <a:t>Matrix multiplication</a:t>
            </a:r>
          </a:p>
        </p:txBody>
      </p:sp>
      <p:sp>
        <p:nvSpPr>
          <p:cNvPr id="53" name="Shape 53"/>
          <p:cNvSpPr/>
          <p:nvPr/>
        </p:nvSpPr>
        <p:spPr>
          <a:xfrm>
            <a:off x="523332" y="2597648"/>
            <a:ext cx="2182408" cy="17345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spcBef>
                <a:spcPts val="500"/>
              </a:spcBef>
              <a:defRPr sz="1800"/>
            </a:pPr>
            <a:r>
              <a:rPr sz="1900">
                <a:solidFill>
                  <a:srgbClr val="FFFFFF"/>
                </a:solidFill>
              </a:rPr>
              <a:t>Primitive assembly</a:t>
            </a:r>
            <a:endParaRPr sz="1900">
              <a:solidFill>
                <a:srgbClr val="FFFFFF"/>
              </a:solidFill>
            </a:endParaRPr>
          </a:p>
          <a:p>
            <a:pPr lvl="0">
              <a:spcBef>
                <a:spcPts val="500"/>
              </a:spcBef>
              <a:defRPr sz="1800"/>
            </a:pPr>
            <a:r>
              <a:rPr sz="1900">
                <a:solidFill>
                  <a:srgbClr val="FFFFFF"/>
                </a:solidFill>
              </a:rPr>
              <a:t>Rasterization</a:t>
            </a:r>
            <a:endParaRPr sz="1900">
              <a:solidFill>
                <a:srgbClr val="FFFFFF"/>
              </a:solidFill>
            </a:endParaRPr>
          </a:p>
          <a:p>
            <a:pPr lvl="0">
              <a:spcBef>
                <a:spcPts val="500"/>
              </a:spcBef>
              <a:defRPr sz="1800"/>
            </a:pPr>
            <a:r>
              <a:rPr sz="1900">
                <a:solidFill>
                  <a:srgbClr val="FFFFFF"/>
                </a:solidFill>
              </a:rPr>
              <a:t>ZWrite</a:t>
            </a:r>
            <a:endParaRPr sz="1900">
              <a:solidFill>
                <a:srgbClr val="FFFFFF"/>
              </a:solidFill>
            </a:endParaRPr>
          </a:p>
          <a:p>
            <a:pPr lvl="0">
              <a:spcBef>
                <a:spcPts val="500"/>
              </a:spcBef>
              <a:defRPr sz="1800"/>
            </a:pPr>
            <a:r>
              <a:rPr sz="1900">
                <a:solidFill>
                  <a:srgbClr val="FFFFFF"/>
                </a:solidFill>
              </a:rPr>
              <a:t>Cull</a:t>
            </a:r>
            <a:endParaRPr sz="1900">
              <a:solidFill>
                <a:srgbClr val="FFFFFF"/>
              </a:solidFill>
            </a:endParaRPr>
          </a:p>
          <a:p>
            <a:pPr lvl="0">
              <a:spcBef>
                <a:spcPts val="500"/>
              </a:spcBef>
              <a:defRPr sz="1800"/>
            </a:pPr>
            <a:r>
              <a:rPr sz="1900">
                <a:solidFill>
                  <a:srgbClr val="FFFFFF"/>
                </a:solidFill>
              </a:rPr>
              <a:t>Stencil</a:t>
            </a:r>
          </a:p>
        </p:txBody>
      </p:sp>
      <p:sp>
        <p:nvSpPr>
          <p:cNvPr id="54" name="Shape 54"/>
          <p:cNvSpPr/>
          <p:nvPr/>
        </p:nvSpPr>
        <p:spPr>
          <a:xfrm>
            <a:off x="6497067" y="2597648"/>
            <a:ext cx="2490931" cy="13281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spcBef>
                <a:spcPts val="500"/>
              </a:spcBef>
              <a:defRPr sz="1800"/>
            </a:pPr>
            <a:r>
              <a:rPr sz="1900">
                <a:solidFill>
                  <a:srgbClr val="FFFFFF"/>
                </a:solidFill>
              </a:rPr>
              <a:t>Massively parallelized</a:t>
            </a:r>
            <a:endParaRPr sz="1900">
              <a:solidFill>
                <a:srgbClr val="FFFFFF"/>
              </a:solidFill>
            </a:endParaRPr>
          </a:p>
          <a:p>
            <a:pPr lvl="0">
              <a:spcBef>
                <a:spcPts val="500"/>
              </a:spcBef>
              <a:defRPr sz="1800"/>
            </a:pPr>
            <a:r>
              <a:rPr sz="1900">
                <a:solidFill>
                  <a:srgbClr val="FFFFFF"/>
                </a:solidFill>
              </a:rPr>
              <a:t>Different performance criteria</a:t>
            </a:r>
            <a:endParaRPr sz="1900">
              <a:solidFill>
                <a:srgbClr val="FFFFFF"/>
              </a:solidFill>
            </a:endParaRPr>
          </a:p>
          <a:p>
            <a:pPr lvl="0">
              <a:spcBef>
                <a:spcPts val="500"/>
              </a:spcBef>
              <a:defRPr sz="1800"/>
            </a:pPr>
            <a:r>
              <a:rPr sz="1900">
                <a:solidFill>
                  <a:srgbClr val="FFFFFF"/>
                </a:solidFill>
              </a:rPr>
              <a:t>Different constraints</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xit" presetSubtype="0" presetID="1" grpId="1" fill="hold">
                                  <p:stCondLst>
                                    <p:cond delay="0"/>
                                  </p:stCondLst>
                                  <p:iterate type="el" backwards="0">
                                    <p:tmAbs val="0"/>
                                  </p:iterate>
                                  <p:childTnLst>
                                    <p:set>
                                      <p:cBhvr>
                                        <p:cTn id="6" fill="hold">
                                          <p:stCondLst>
                                            <p:cond delay="0"/>
                                          </p:stCondLst>
                                        </p:cTn>
                                        <p:tgtEl>
                                          <p:spTgt spid="48"/>
                                        </p:tgtEl>
                                        <p:attrNameLst>
                                          <p:attrName>style.visibility</p:attrName>
                                        </p:attrNameLst>
                                      </p:cBhvr>
                                      <p:to>
                                        <p:strVal val="hidden"/>
                                      </p:to>
                                    </p:set>
                                  </p:childTnLst>
                                </p:cTn>
                              </p:par>
                            </p:childTnLst>
                          </p:cTn>
                        </p:par>
                        <p:par>
                          <p:cTn id="7" fill="hold">
                            <p:stCondLst>
                              <p:cond delay="0"/>
                            </p:stCondLst>
                            <p:childTnLst>
                              <p:par>
                                <p:cTn id="8" nodeType="afterEffect" presetClass="entr" presetSubtype="4" presetID="22" grpId="2" fill="hold">
                                  <p:stCondLst>
                                    <p:cond delay="0"/>
                                  </p:stCondLst>
                                  <p:iterate type="el" backwards="0">
                                    <p:tmAbs val="0"/>
                                  </p:iterate>
                                  <p:childTnLst>
                                    <p:set>
                                      <p:cBhvr>
                                        <p:cTn id="9" fill="hold"/>
                                        <p:tgtEl>
                                          <p:spTgt spid="47"/>
                                        </p:tgtEl>
                                        <p:attrNameLst>
                                          <p:attrName>style.visibility</p:attrName>
                                        </p:attrNameLst>
                                      </p:cBhvr>
                                      <p:to>
                                        <p:strVal val="visible"/>
                                      </p:to>
                                    </p:set>
                                    <p:animEffect filter="wipe(down)" transition="in">
                                      <p:cBhvr>
                                        <p:cTn id="10" dur="1000"/>
                                        <p:tgtEl>
                                          <p:spTgt spid="47"/>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 grpId="3" fill="hold">
                                  <p:stCondLst>
                                    <p:cond delay="0"/>
                                  </p:stCondLst>
                                  <p:iterate type="el" backwards="0">
                                    <p:tmAbs val="0"/>
                                  </p:iterate>
                                  <p:childTnLst>
                                    <p:set>
                                      <p:cBhvr>
                                        <p:cTn id="14" fill="hold"/>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presetClass="entr" presetSubtype="0" presetID="1" grpId="4" fill="hold">
                                  <p:stCondLst>
                                    <p:cond delay="0"/>
                                  </p:stCondLst>
                                  <p:iterate type="el" backwards="0">
                                    <p:tmAbs val="0"/>
                                  </p:iterate>
                                  <p:childTnLst>
                                    <p:set>
                                      <p:cBhvr>
                                        <p:cTn id="18" fill="hold"/>
                                        <p:tgtEl>
                                          <p:spTgt spid="53">
                                            <p:bg/>
                                          </p:spTgt>
                                        </p:tgtEl>
                                        <p:attrNameLst>
                                          <p:attrName>style.visibility</p:attrName>
                                        </p:attrNameLst>
                                      </p:cBhvr>
                                      <p:to>
                                        <p:strVal val="visible"/>
                                      </p:to>
                                    </p:set>
                                  </p:childTnLst>
                                </p:cTn>
                              </p:par>
                              <p:par>
                                <p:cTn id="19" presetClass="entr" presetSubtype="0" presetID="1" grpId="4" fill="hold">
                                  <p:stCondLst>
                                    <p:cond delay="0"/>
                                  </p:stCondLst>
                                  <p:iterate type="el" backwards="0">
                                    <p:tmAbs val="0"/>
                                  </p:iterate>
                                  <p:childTnLst>
                                    <p:set>
                                      <p:cBhvr>
                                        <p:cTn id="20" fill="hold"/>
                                        <p:tgtEl>
                                          <p:spTgt spid="53">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4" fill="hold">
                                  <p:stCondLst>
                                    <p:cond delay="0"/>
                                  </p:stCondLst>
                                  <p:iterate type="el" backwards="0">
                                    <p:tmAbs val="0"/>
                                  </p:iterate>
                                  <p:childTnLst>
                                    <p:set>
                                      <p:cBhvr>
                                        <p:cTn id="24" fill="hold"/>
                                        <p:tgtEl>
                                          <p:spTgt spid="53">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0" presetID="1" grpId="4" fill="hold">
                                  <p:stCondLst>
                                    <p:cond delay="0"/>
                                  </p:stCondLst>
                                  <p:iterate type="el" backwards="0">
                                    <p:tmAbs val="0"/>
                                  </p:iterate>
                                  <p:childTnLst>
                                    <p:set>
                                      <p:cBhvr>
                                        <p:cTn id="28" fill="hold"/>
                                        <p:tgtEl>
                                          <p:spTgt spid="53">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presetClass="entr" presetSubtype="0" presetID="1" grpId="4" fill="hold">
                                  <p:stCondLst>
                                    <p:cond delay="0"/>
                                  </p:stCondLst>
                                  <p:iterate type="el" backwards="0">
                                    <p:tmAbs val="0"/>
                                  </p:iterate>
                                  <p:childTnLst>
                                    <p:set>
                                      <p:cBhvr>
                                        <p:cTn id="32" fill="hold"/>
                                        <p:tgtEl>
                                          <p:spTgt spid="53">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nodeType="clickEffect" presetClass="entr" presetSubtype="0" presetID="1" grpId="4" fill="hold">
                                  <p:stCondLst>
                                    <p:cond delay="0"/>
                                  </p:stCondLst>
                                  <p:iterate type="el" backwards="0">
                                    <p:tmAbs val="0"/>
                                  </p:iterate>
                                  <p:childTnLst>
                                    <p:set>
                                      <p:cBhvr>
                                        <p:cTn id="36" fill="hold"/>
                                        <p:tgtEl>
                                          <p:spTgt spid="5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nodeType="clickEffect" presetClass="entr" presetSubtype="0" presetID="1" grpId="5" fill="hold">
                                  <p:stCondLst>
                                    <p:cond delay="0"/>
                                  </p:stCondLst>
                                  <p:iterate type="el" backwards="0">
                                    <p:tmAbs val="0"/>
                                  </p:iterate>
                                  <p:childTnLst>
                                    <p:set>
                                      <p:cBhvr>
                                        <p:cTn id="40" fill="hold"/>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nodeType="clickEffect" presetClass="entr" presetSubtype="0" presetID="1" grpId="6" fill="hold">
                                  <p:stCondLst>
                                    <p:cond delay="0"/>
                                  </p:stCondLst>
                                  <p:iterate type="el" backwards="0">
                                    <p:tmAbs val="0"/>
                                  </p:iterate>
                                  <p:childTnLst>
                                    <p:set>
                                      <p:cBhvr>
                                        <p:cTn id="44" fill="hold"/>
                                        <p:tgtEl>
                                          <p:spTgt spid="52">
                                            <p:bg/>
                                          </p:spTgt>
                                        </p:tgtEl>
                                        <p:attrNameLst>
                                          <p:attrName>style.visibility</p:attrName>
                                        </p:attrNameLst>
                                      </p:cBhvr>
                                      <p:to>
                                        <p:strVal val="visible"/>
                                      </p:to>
                                    </p:set>
                                  </p:childTnLst>
                                </p:cTn>
                              </p:par>
                              <p:par>
                                <p:cTn id="45" presetClass="entr" presetSubtype="0" presetID="1" grpId="6" fill="hold">
                                  <p:stCondLst>
                                    <p:cond delay="0"/>
                                  </p:stCondLst>
                                  <p:iterate type="el" backwards="0">
                                    <p:tmAbs val="0"/>
                                  </p:iterate>
                                  <p:childTnLst>
                                    <p:set>
                                      <p:cBhvr>
                                        <p:cTn id="46" fill="hold"/>
                                        <p:tgtEl>
                                          <p:spTgt spid="52">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nodeType="clickEffect" presetClass="entr" presetSubtype="0" presetID="1" grpId="6" fill="hold">
                                  <p:stCondLst>
                                    <p:cond delay="0"/>
                                  </p:stCondLst>
                                  <p:iterate type="el" backwards="0">
                                    <p:tmAbs val="0"/>
                                  </p:iterate>
                                  <p:childTnLst>
                                    <p:set>
                                      <p:cBhvr>
                                        <p:cTn id="50" fill="hold"/>
                                        <p:tgtEl>
                                          <p:spTgt spid="52">
                                            <p:txEl>
                                              <p:pRg st="1" end="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nodeType="clickEffect" presetClass="entr" presetSubtype="0" presetID="1" grpId="6" fill="hold">
                                  <p:stCondLst>
                                    <p:cond delay="0"/>
                                  </p:stCondLst>
                                  <p:iterate type="el" backwards="0">
                                    <p:tmAbs val="0"/>
                                  </p:iterate>
                                  <p:childTnLst>
                                    <p:set>
                                      <p:cBhvr>
                                        <p:cTn id="54" fill="hold"/>
                                        <p:tgtEl>
                                          <p:spTgt spid="52">
                                            <p:txEl>
                                              <p:pRg st="2" end="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nodeType="clickEffect" presetClass="entr" presetSubtype="0" presetID="1" grpId="6" fill="hold">
                                  <p:stCondLst>
                                    <p:cond delay="0"/>
                                  </p:stCondLst>
                                  <p:iterate type="el" backwards="0">
                                    <p:tmAbs val="0"/>
                                  </p:iterate>
                                  <p:childTnLst>
                                    <p:set>
                                      <p:cBhvr>
                                        <p:cTn id="58" fill="hold"/>
                                        <p:tgtEl>
                                          <p:spTgt spid="52">
                                            <p:txEl>
                                              <p:pRg st="3" end="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nodeType="clickEffect" presetClass="entr" presetSubtype="0" presetID="1" grpId="6" fill="hold">
                                  <p:stCondLst>
                                    <p:cond delay="0"/>
                                  </p:stCondLst>
                                  <p:iterate type="el" backwards="0">
                                    <p:tmAbs val="0"/>
                                  </p:iterate>
                                  <p:childTnLst>
                                    <p:set>
                                      <p:cBhvr>
                                        <p:cTn id="62" fill="hold"/>
                                        <p:tgtEl>
                                          <p:spTgt spid="52">
                                            <p:txEl>
                                              <p:pRg st="4" end="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nodeType="clickEffect" presetClass="entr" presetSubtype="0" presetID="1" grpId="7" fill="hold">
                                  <p:stCondLst>
                                    <p:cond delay="0"/>
                                  </p:stCondLst>
                                  <p:iterate type="el" backwards="0">
                                    <p:tmAbs val="0"/>
                                  </p:iterate>
                                  <p:childTnLst>
                                    <p:set>
                                      <p:cBhvr>
                                        <p:cTn id="66" fill="hold"/>
                                        <p:tgtEl>
                                          <p:spTgt spid="51"/>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nodeType="clickEffect" presetClass="entr" presetSubtype="0" presetID="1" grpId="8" fill="hold">
                                  <p:stCondLst>
                                    <p:cond delay="0"/>
                                  </p:stCondLst>
                                  <p:iterate type="el" backwards="0">
                                    <p:tmAbs val="0"/>
                                  </p:iterate>
                                  <p:childTnLst>
                                    <p:set>
                                      <p:cBhvr>
                                        <p:cTn id="70" fill="hold"/>
                                        <p:tgtEl>
                                          <p:spTgt spid="54">
                                            <p:bg/>
                                          </p:spTgt>
                                        </p:tgtEl>
                                        <p:attrNameLst>
                                          <p:attrName>style.visibility</p:attrName>
                                        </p:attrNameLst>
                                      </p:cBhvr>
                                      <p:to>
                                        <p:strVal val="visible"/>
                                      </p:to>
                                    </p:set>
                                  </p:childTnLst>
                                </p:cTn>
                              </p:par>
                              <p:par>
                                <p:cTn id="71" presetClass="entr" presetSubtype="0" presetID="1" grpId="8" fill="hold">
                                  <p:stCondLst>
                                    <p:cond delay="0"/>
                                  </p:stCondLst>
                                  <p:iterate type="el" backwards="0">
                                    <p:tmAbs val="0"/>
                                  </p:iterate>
                                  <p:childTnLst>
                                    <p:set>
                                      <p:cBhvr>
                                        <p:cTn id="72" fill="hold"/>
                                        <p:tgtEl>
                                          <p:spTgt spid="54">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nodeType="clickEffect" presetClass="entr" presetSubtype="0" presetID="1" grpId="8" fill="hold">
                                  <p:stCondLst>
                                    <p:cond delay="0"/>
                                  </p:stCondLst>
                                  <p:iterate type="el" backwards="0">
                                    <p:tmAbs val="0"/>
                                  </p:iterate>
                                  <p:childTnLst>
                                    <p:set>
                                      <p:cBhvr>
                                        <p:cTn id="76" fill="hold"/>
                                        <p:tgtEl>
                                          <p:spTgt spid="54">
                                            <p:txEl>
                                              <p:pRg st="1" end="1"/>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nodeType="clickEffect" presetClass="entr" presetSubtype="0" presetID="1" grpId="8" fill="hold">
                                  <p:stCondLst>
                                    <p:cond delay="0"/>
                                  </p:stCondLst>
                                  <p:iterate type="el" backwards="0">
                                    <p:tmAbs val="0"/>
                                  </p:iterate>
                                  <p:childTnLst>
                                    <p:set>
                                      <p:cBhvr>
                                        <p:cTn id="80" fill="hold"/>
                                        <p:tgtEl>
                                          <p:spTgt spid="54">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9" grpId="3"/>
      <p:bldP build="whole" bldLvl="1" animBg="1" rev="0" advAuto="0" spid="51" grpId="7"/>
      <p:bldP build="whole" bldLvl="1" animBg="1" rev="0" advAuto="0" spid="47" grpId="2"/>
      <p:bldP build="whole" bldLvl="1" animBg="1" rev="0" advAuto="0" spid="50" grpId="5"/>
      <p:bldP build="whole" bldLvl="1" animBg="1" rev="0" advAuto="0" spid="48" grpId="1"/>
      <p:bldP build="p" bldLvl="5" animBg="1" rev="0" advAuto="0" spid="54" grpId="8"/>
      <p:bldP build="p" bldLvl="5" animBg="1" rev="0" advAuto="0" spid="52" grpId="6"/>
      <p:bldP build="p" bldLvl="5" animBg="1" rev="0" advAuto="0" spid="53" grpId="4"/>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pic>
        <p:nvPicPr>
          <p:cNvPr id="58" name="OpenGL 4.3 Pipeline Map.pdf"/>
          <p:cNvPicPr/>
          <p:nvPr/>
        </p:nvPicPr>
        <p:blipFill>
          <a:blip r:embed="rId4">
            <a:extLst/>
          </a:blip>
          <a:stretch>
            <a:fillRect/>
          </a:stretch>
        </p:blipFill>
        <p:spPr>
          <a:xfrm>
            <a:off x="232573" y="109223"/>
            <a:ext cx="6688819" cy="10471793"/>
          </a:xfrm>
          <a:prstGeom prst="rect">
            <a:avLst/>
          </a:prstGeom>
          <a:ln w="25400">
            <a:solidFill>
              <a:srgbClr val="DDDDDD"/>
            </a:solidFill>
            <a:miter lim="400000"/>
          </a:ln>
        </p:spPr>
      </p:pic>
      <p:sp>
        <p:nvSpPr>
          <p:cNvPr id="59" name="Shape 59"/>
          <p:cNvSpPr/>
          <p:nvPr/>
        </p:nvSpPr>
        <p:spPr>
          <a:xfrm>
            <a:off x="6980298" y="516217"/>
            <a:ext cx="2061299" cy="42745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spcBef>
                <a:spcPts val="10000"/>
              </a:spcBef>
              <a:defRPr sz="1800"/>
            </a:pPr>
            <a:r>
              <a:rPr sz="1900">
                <a:solidFill>
                  <a:srgbClr val="FFFFFF"/>
                </a:solidFill>
              </a:rPr>
              <a:t>Run away?</a:t>
            </a:r>
            <a:endParaRPr sz="1900">
              <a:solidFill>
                <a:srgbClr val="FFFFFF"/>
              </a:solidFill>
            </a:endParaRPr>
          </a:p>
          <a:p>
            <a:pPr lvl="0">
              <a:spcBef>
                <a:spcPts val="10000"/>
              </a:spcBef>
              <a:defRPr sz="1800"/>
            </a:pPr>
            <a:r>
              <a:rPr sz="1900">
                <a:solidFill>
                  <a:srgbClr val="FFFFFF"/>
                </a:solidFill>
              </a:rPr>
              <a:t>Learn all of it?</a:t>
            </a:r>
            <a:endParaRPr sz="1900">
              <a:solidFill>
                <a:srgbClr val="FFFFFF"/>
              </a:solidFill>
            </a:endParaRPr>
          </a:p>
          <a:p>
            <a:pPr lvl="0">
              <a:spcBef>
                <a:spcPts val="2000"/>
              </a:spcBef>
              <a:defRPr sz="1800"/>
            </a:pPr>
            <a:r>
              <a:rPr sz="1900">
                <a:solidFill>
                  <a:srgbClr val="FFFFFF"/>
                </a:solidFill>
              </a:rPr>
              <a:t>Actually...</a:t>
            </a:r>
            <a:endParaRPr sz="1900">
              <a:solidFill>
                <a:srgbClr val="FFFFFF"/>
              </a:solidFill>
            </a:endParaRPr>
          </a:p>
          <a:p>
            <a:pPr lvl="0">
              <a:spcBef>
                <a:spcPts val="12000"/>
              </a:spcBef>
              <a:defRPr sz="1800"/>
            </a:pPr>
            <a:r>
              <a:rPr sz="1900">
                <a:solidFill>
                  <a:srgbClr val="FFFFFF"/>
                </a:solidFill>
              </a:rPr>
              <a:t>You don't need to worry about this</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59">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5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5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5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59">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9" grpId="1"/>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63" name="Shape 63"/>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64" name="Shape 64"/>
          <p:cNvSpPr/>
          <p:nvPr/>
        </p:nvSpPr>
        <p:spPr>
          <a:xfrm>
            <a:off x="955458" y="1830608"/>
            <a:ext cx="1388776" cy="3752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000">
                <a:solidFill>
                  <a:srgbClr val="FFFFFF"/>
                </a:solidFill>
              </a:defRPr>
            </a:lvl1pPr>
          </a:lstStyle>
          <a:p>
            <a:pPr lvl="0">
              <a:defRPr sz="1800">
                <a:solidFill>
                  <a:srgbClr val="000000"/>
                </a:solidFill>
              </a:defRPr>
            </a:pPr>
            <a:r>
              <a:rPr sz="2000">
                <a:solidFill>
                  <a:srgbClr val="FFFFFF"/>
                </a:solidFill>
              </a:rPr>
              <a:t>Experiment</a:t>
            </a:r>
          </a:p>
        </p:txBody>
      </p:sp>
      <p:sp>
        <p:nvSpPr>
          <p:cNvPr id="65" name="Shape 65"/>
          <p:cNvSpPr/>
          <p:nvPr/>
        </p:nvSpPr>
        <p:spPr>
          <a:xfrm>
            <a:off x="3528000" y="1830608"/>
            <a:ext cx="513418" cy="37523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000">
                <a:solidFill>
                  <a:srgbClr val="FFFFFF"/>
                </a:solidFill>
              </a:defRPr>
            </a:lvl1pPr>
          </a:lstStyle>
          <a:p>
            <a:pPr lvl="0">
              <a:defRPr sz="1800">
                <a:solidFill>
                  <a:srgbClr val="000000"/>
                </a:solidFill>
              </a:defRPr>
            </a:pPr>
            <a:r>
              <a:rPr sz="2000">
                <a:solidFill>
                  <a:srgbClr val="FFFFFF"/>
                </a:solidFill>
              </a:rPr>
              <a:t>Fail</a:t>
            </a:r>
          </a:p>
        </p:txBody>
      </p:sp>
      <p:sp>
        <p:nvSpPr>
          <p:cNvPr id="66" name="Shape 66"/>
          <p:cNvSpPr/>
          <p:nvPr/>
        </p:nvSpPr>
        <p:spPr>
          <a:xfrm>
            <a:off x="5333387" y="1830608"/>
            <a:ext cx="753776" cy="37523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000">
                <a:solidFill>
                  <a:srgbClr val="FFFFFF"/>
                </a:solidFill>
              </a:defRPr>
            </a:lvl1pPr>
          </a:lstStyle>
          <a:p>
            <a:pPr lvl="0">
              <a:defRPr sz="1800">
                <a:solidFill>
                  <a:srgbClr val="000000"/>
                </a:solidFill>
              </a:defRPr>
            </a:pPr>
            <a:r>
              <a:rPr sz="2000">
                <a:solidFill>
                  <a:srgbClr val="FFFFFF"/>
                </a:solidFill>
              </a:rPr>
              <a:t>Learn</a:t>
            </a:r>
          </a:p>
        </p:txBody>
      </p:sp>
      <p:sp>
        <p:nvSpPr>
          <p:cNvPr id="67" name="Shape 67"/>
          <p:cNvSpPr/>
          <p:nvPr/>
        </p:nvSpPr>
        <p:spPr>
          <a:xfrm>
            <a:off x="7270929" y="1830608"/>
            <a:ext cx="923192" cy="37523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000">
                <a:solidFill>
                  <a:srgbClr val="FFFFFF"/>
                </a:solidFill>
              </a:defRPr>
            </a:lvl1pPr>
          </a:lstStyle>
          <a:p>
            <a:pPr lvl="0">
              <a:defRPr sz="1800">
                <a:solidFill>
                  <a:srgbClr val="000000"/>
                </a:solidFill>
              </a:defRPr>
            </a:pPr>
            <a:r>
              <a:rPr sz="2000">
                <a:solidFill>
                  <a:srgbClr val="FFFFFF"/>
                </a:solidFill>
              </a:rPr>
              <a:t>Repeat</a:t>
            </a:r>
          </a:p>
        </p:txBody>
      </p:sp>
      <p:sp>
        <p:nvSpPr>
          <p:cNvPr id="68" name="Shape 68"/>
          <p:cNvSpPr/>
          <p:nvPr/>
        </p:nvSpPr>
        <p:spPr>
          <a:xfrm>
            <a:off x="2429787" y="2029698"/>
            <a:ext cx="1012659" cy="1"/>
          </a:xfrm>
          <a:prstGeom prst="line">
            <a:avLst/>
          </a:prstGeom>
          <a:ln w="25400">
            <a:solidFill>
              <a:srgbClr val="C5C0E9"/>
            </a:solidFill>
            <a:tailEnd type="triangle"/>
          </a:ln>
          <a:effectLst>
            <a:outerShdw sx="100000" sy="100000" kx="0" ky="0" algn="b" rotWithShape="0" blurRad="38100" dist="20000" dir="5400000">
              <a:srgbClr val="000000">
                <a:alpha val="38000"/>
              </a:srgbClr>
            </a:outerShdw>
          </a:effectLst>
        </p:spPr>
        <p:txBody>
          <a:bodyPr lIns="0" tIns="0" rIns="0" bIns="0"/>
          <a:lstStyle/>
          <a:p>
            <a:pPr lvl="0" defTabSz="457200">
              <a:defRPr sz="1200">
                <a:latin typeface="+mj-lt"/>
                <a:ea typeface="+mj-ea"/>
                <a:cs typeface="+mj-cs"/>
                <a:sym typeface="Helvetica"/>
              </a:defRPr>
            </a:pPr>
          </a:p>
        </p:txBody>
      </p:sp>
      <p:sp>
        <p:nvSpPr>
          <p:cNvPr id="69" name="Shape 69"/>
          <p:cNvSpPr/>
          <p:nvPr/>
        </p:nvSpPr>
        <p:spPr>
          <a:xfrm>
            <a:off x="4181073" y="2029698"/>
            <a:ext cx="1012659" cy="1"/>
          </a:xfrm>
          <a:prstGeom prst="line">
            <a:avLst/>
          </a:prstGeom>
          <a:ln w="25400">
            <a:solidFill>
              <a:srgbClr val="C5C0E9"/>
            </a:solidFill>
            <a:tailEnd type="triangle"/>
          </a:ln>
          <a:effectLst>
            <a:outerShdw sx="100000" sy="100000" kx="0" ky="0" algn="b" rotWithShape="0" blurRad="38100" dist="20000" dir="5400000">
              <a:srgbClr val="000000">
                <a:alpha val="38000"/>
              </a:srgbClr>
            </a:outerShdw>
          </a:effectLst>
        </p:spPr>
        <p:txBody>
          <a:bodyPr lIns="0" tIns="0" rIns="0" bIns="0"/>
          <a:lstStyle/>
          <a:p>
            <a:pPr lvl="0" defTabSz="457200">
              <a:defRPr sz="1200">
                <a:latin typeface="+mj-lt"/>
                <a:ea typeface="+mj-ea"/>
                <a:cs typeface="+mj-cs"/>
                <a:sym typeface="Helvetica"/>
              </a:defRPr>
            </a:pPr>
          </a:p>
        </p:txBody>
      </p:sp>
      <p:sp>
        <p:nvSpPr>
          <p:cNvPr id="70" name="Shape 70"/>
          <p:cNvSpPr/>
          <p:nvPr/>
        </p:nvSpPr>
        <p:spPr>
          <a:xfrm>
            <a:off x="6201418" y="2030924"/>
            <a:ext cx="1012659" cy="1"/>
          </a:xfrm>
          <a:prstGeom prst="line">
            <a:avLst/>
          </a:prstGeom>
          <a:ln w="25400">
            <a:solidFill>
              <a:srgbClr val="C5C0E9"/>
            </a:solidFill>
            <a:tailEnd type="triangle"/>
          </a:ln>
          <a:effectLst>
            <a:outerShdw sx="100000" sy="100000" kx="0" ky="0" algn="b" rotWithShape="0" blurRad="38100" dist="20000" dir="5400000">
              <a:srgbClr val="000000">
                <a:alpha val="38000"/>
              </a:srgbClr>
            </a:outerShdw>
          </a:effectLst>
        </p:spPr>
        <p:txBody>
          <a:bodyPr lIns="0" tIns="0" rIns="0" bIns="0"/>
          <a:lstStyle/>
          <a:p>
            <a:pPr lvl="0" defTabSz="457200">
              <a:defRPr sz="1200">
                <a:latin typeface="+mj-lt"/>
                <a:ea typeface="+mj-ea"/>
                <a:cs typeface="+mj-cs"/>
                <a:sym typeface="Helvetica"/>
              </a:defRPr>
            </a:pPr>
          </a:p>
        </p:txBody>
      </p:sp>
      <p:grpSp>
        <p:nvGrpSpPr>
          <p:cNvPr id="76" name="Group 76"/>
          <p:cNvGrpSpPr/>
          <p:nvPr/>
        </p:nvGrpSpPr>
        <p:grpSpPr>
          <a:xfrm>
            <a:off x="1636178" y="3176808"/>
            <a:ext cx="5843494" cy="375232"/>
            <a:chOff x="0" y="0"/>
            <a:chExt cx="5843492" cy="375230"/>
          </a:xfrm>
        </p:grpSpPr>
        <p:sp>
          <p:nvSpPr>
            <p:cNvPr id="71" name="Shape 71"/>
            <p:cNvSpPr/>
            <p:nvPr/>
          </p:nvSpPr>
          <p:spPr>
            <a:xfrm>
              <a:off x="0" y="0"/>
              <a:ext cx="1770147" cy="3752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defRPr sz="2000">
                  <a:solidFill>
                    <a:srgbClr val="FFFFFF"/>
                  </a:solidFill>
                </a:defRPr>
              </a:lvl1pPr>
            </a:lstStyle>
            <a:p>
              <a:pPr lvl="0">
                <a:defRPr sz="1800">
                  <a:solidFill>
                    <a:srgbClr val="000000"/>
                  </a:solidFill>
                </a:defRPr>
              </a:pPr>
              <a:r>
                <a:rPr sz="2000">
                  <a:solidFill>
                    <a:srgbClr val="FFFFFF"/>
                  </a:solidFill>
                </a:rPr>
                <a:t>Attend this talk</a:t>
              </a:r>
            </a:p>
          </p:txBody>
        </p:sp>
        <p:sp>
          <p:nvSpPr>
            <p:cNvPr id="72" name="Shape 72"/>
            <p:cNvSpPr/>
            <p:nvPr/>
          </p:nvSpPr>
          <p:spPr>
            <a:xfrm>
              <a:off x="3138409" y="0"/>
              <a:ext cx="753776" cy="3752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defRPr sz="2000">
                  <a:solidFill>
                    <a:srgbClr val="FFFFFF"/>
                  </a:solidFill>
                </a:defRPr>
              </a:lvl1pPr>
            </a:lstStyle>
            <a:p>
              <a:pPr lvl="0">
                <a:defRPr sz="1800">
                  <a:solidFill>
                    <a:srgbClr val="000000"/>
                  </a:solidFill>
                </a:defRPr>
              </a:pPr>
              <a:r>
                <a:rPr sz="2000">
                  <a:solidFill>
                    <a:srgbClr val="FFFFFF"/>
                  </a:solidFill>
                </a:rPr>
                <a:t>Learn</a:t>
              </a:r>
            </a:p>
          </p:txBody>
        </p:sp>
        <p:sp>
          <p:nvSpPr>
            <p:cNvPr id="73" name="Shape 73"/>
            <p:cNvSpPr/>
            <p:nvPr/>
          </p:nvSpPr>
          <p:spPr>
            <a:xfrm>
              <a:off x="5075951" y="0"/>
              <a:ext cx="767542" cy="3752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lvl1pPr>
                <a:defRPr sz="2000">
                  <a:solidFill>
                    <a:srgbClr val="FFFFFF"/>
                  </a:solidFill>
                </a:defRPr>
              </a:lvl1pPr>
            </a:lstStyle>
            <a:p>
              <a:pPr lvl="0">
                <a:defRPr sz="1800">
                  <a:solidFill>
                    <a:srgbClr val="000000"/>
                  </a:solidFill>
                </a:defRPr>
              </a:pPr>
              <a:r>
                <a:rPr sz="2000">
                  <a:solidFill>
                    <a:srgbClr val="FFFFFF"/>
                  </a:solidFill>
                </a:rPr>
                <a:t>Profit!</a:t>
              </a:r>
            </a:p>
          </p:txBody>
        </p:sp>
        <p:sp>
          <p:nvSpPr>
            <p:cNvPr id="74" name="Shape 74"/>
            <p:cNvSpPr/>
            <p:nvPr/>
          </p:nvSpPr>
          <p:spPr>
            <a:xfrm flipV="1">
              <a:off x="1986095" y="199089"/>
              <a:ext cx="1012659" cy="1"/>
            </a:xfrm>
            <a:prstGeom prst="line">
              <a:avLst/>
            </a:prstGeom>
            <a:noFill/>
            <a:ln w="25400" cap="flat">
              <a:solidFill>
                <a:srgbClr val="C5C0E9"/>
              </a:solidFill>
              <a:prstDash val="solid"/>
              <a:bevel/>
              <a:tailEnd type="triangle" w="med" len="med"/>
            </a:ln>
            <a:effectLst>
              <a:outerShdw sx="100000" sy="100000" kx="0" ky="0" algn="b" rotWithShape="0" blurRad="38100" dist="20000" dir="5400000">
                <a:srgbClr val="000000">
                  <a:alpha val="38000"/>
                </a:srgbClr>
              </a:outerShdw>
            </a:effectLst>
          </p:spPr>
          <p:txBody>
            <a:bodyPr wrap="square" lIns="0" tIns="0" rIns="0" bIns="0" numCol="1" anchor="t">
              <a:noAutofit/>
            </a:bodyPr>
            <a:lstStyle/>
            <a:p>
              <a:pPr lvl="0" defTabSz="457200">
                <a:defRPr sz="1200">
                  <a:latin typeface="+mj-lt"/>
                  <a:ea typeface="+mj-ea"/>
                  <a:cs typeface="+mj-cs"/>
                  <a:sym typeface="Helvetica"/>
                </a:defRPr>
              </a:pPr>
            </a:p>
          </p:txBody>
        </p:sp>
        <p:sp>
          <p:nvSpPr>
            <p:cNvPr id="75" name="Shape 75"/>
            <p:cNvSpPr/>
            <p:nvPr/>
          </p:nvSpPr>
          <p:spPr>
            <a:xfrm flipV="1">
              <a:off x="4006439" y="200315"/>
              <a:ext cx="1012659" cy="1"/>
            </a:xfrm>
            <a:prstGeom prst="line">
              <a:avLst/>
            </a:prstGeom>
            <a:noFill/>
            <a:ln w="25400" cap="flat">
              <a:solidFill>
                <a:srgbClr val="C5C0E9"/>
              </a:solidFill>
              <a:prstDash val="solid"/>
              <a:bevel/>
              <a:tailEnd type="triangle" w="med" len="med"/>
            </a:ln>
            <a:effectLst>
              <a:outerShdw sx="100000" sy="100000" kx="0" ky="0" algn="b" rotWithShape="0" blurRad="38100" dist="20000" dir="5400000">
                <a:srgbClr val="000000">
                  <a:alpha val="38000"/>
                </a:srgbClr>
              </a:outerShdw>
            </a:effectLst>
          </p:spPr>
          <p:txBody>
            <a:bodyPr wrap="square" lIns="0" tIns="0" rIns="0" bIns="0" numCol="1" anchor="t">
              <a:noAutofit/>
            </a:bodyPr>
            <a:lstStyle/>
            <a:p>
              <a:pPr lvl="0" defTabSz="457200">
                <a:defRPr sz="1200">
                  <a:latin typeface="+mj-lt"/>
                  <a:ea typeface="+mj-ea"/>
                  <a:cs typeface="+mj-cs"/>
                  <a:sym typeface="Helvetica"/>
                </a:defRPr>
              </a:pPr>
            </a:p>
          </p:txBody>
        </p:sp>
      </p:grpSp>
      <p:sp>
        <p:nvSpPr>
          <p:cNvPr id="77" name="Shape 77"/>
          <p:cNvSpPr/>
          <p:nvPr/>
        </p:nvSpPr>
        <p:spPr>
          <a:xfrm>
            <a:off x="1577970" y="2246573"/>
            <a:ext cx="6170561" cy="3050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610"/>
                </a:moveTo>
                <a:lnTo>
                  <a:pt x="3" y="21600"/>
                </a:lnTo>
                <a:lnTo>
                  <a:pt x="21600" y="21600"/>
                </a:lnTo>
                <a:lnTo>
                  <a:pt x="21600" y="0"/>
                </a:lnTo>
              </a:path>
            </a:pathLst>
          </a:custGeom>
          <a:ln w="25400">
            <a:solidFill>
              <a:srgbClr val="3A81BA"/>
            </a:solidFill>
            <a:headEnd type="triangle"/>
          </a:ln>
          <a:effectLst>
            <a:outerShdw sx="100000" sy="100000" kx="0" ky="0" algn="b" rotWithShape="0" blurRad="38100" dist="20000" dir="5400000">
              <a:srgbClr val="000000">
                <a:alpha val="38000"/>
              </a:srgbClr>
            </a:outerShdw>
          </a:effectLst>
        </p:spPr>
        <p:txBody>
          <a:bodyPr lIns="45719" rIns="45719"/>
          <a:lstStyle/>
          <a:p>
            <a:pPr lvl="0" defTabSz="457200">
              <a:defRPr sz="1200">
                <a:latin typeface="+mj-lt"/>
                <a:ea typeface="+mj-ea"/>
                <a:cs typeface="+mj-cs"/>
                <a:sym typeface="Helvetica"/>
              </a:defRPr>
            </a:pP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6" grpId="1"/>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81" name="Shape 81"/>
          <p:cNvSpPr/>
          <p:nvPr/>
        </p:nvSpPr>
        <p:spPr>
          <a:xfrm>
            <a:off x="2959096" y="525000"/>
            <a:ext cx="3225808"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600">
                <a:solidFill>
                  <a:srgbClr val="FFFFFF"/>
                </a:solidFill>
              </a:defRPr>
            </a:lvl1pPr>
          </a:lstStyle>
          <a:p>
            <a:pPr lvl="0">
              <a:defRPr b="0" sz="1800">
                <a:solidFill>
                  <a:srgbClr val="000000"/>
                </a:solidFill>
              </a:defRPr>
            </a:pPr>
            <a:r>
              <a:rPr b="1" sz="2600">
                <a:solidFill>
                  <a:srgbClr val="FFFFFF"/>
                </a:solidFill>
              </a:rPr>
              <a:t>What are shaders?</a:t>
            </a:r>
          </a:p>
        </p:txBody>
      </p:sp>
      <p:sp>
        <p:nvSpPr>
          <p:cNvPr id="82" name="Shape 82"/>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83" name="Shape 83"/>
          <p:cNvSpPr/>
          <p:nvPr/>
        </p:nvSpPr>
        <p:spPr>
          <a:xfrm>
            <a:off x="2958367" y="1332248"/>
            <a:ext cx="923192" cy="37523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000">
                <a:solidFill>
                  <a:srgbClr val="FFFFFF"/>
                </a:solidFill>
              </a:defRPr>
            </a:lvl1pPr>
          </a:lstStyle>
          <a:p>
            <a:pPr lvl="0">
              <a:defRPr sz="1800">
                <a:solidFill>
                  <a:srgbClr val="000000"/>
                </a:solidFill>
              </a:defRPr>
            </a:pPr>
            <a:r>
              <a:rPr sz="2000">
                <a:solidFill>
                  <a:srgbClr val="FFFFFF"/>
                </a:solidFill>
              </a:rPr>
              <a:t>Shader</a:t>
            </a:r>
          </a:p>
        </p:txBody>
      </p:sp>
      <p:sp>
        <p:nvSpPr>
          <p:cNvPr id="84" name="Shape 84"/>
          <p:cNvSpPr/>
          <p:nvPr/>
        </p:nvSpPr>
        <p:spPr>
          <a:xfrm>
            <a:off x="5232320" y="1332248"/>
            <a:ext cx="654557" cy="3752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000">
                <a:solidFill>
                  <a:srgbClr val="FFFFFF"/>
                </a:solidFill>
              </a:defRPr>
            </a:lvl1pPr>
          </a:lstStyle>
          <a:p>
            <a:pPr lvl="0">
              <a:defRPr sz="1800">
                <a:solidFill>
                  <a:srgbClr val="000000"/>
                </a:solidFill>
              </a:defRPr>
            </a:pPr>
            <a:r>
              <a:rPr sz="2000">
                <a:solidFill>
                  <a:srgbClr val="FFFFFF"/>
                </a:solidFill>
              </a:rPr>
              <a:t>GPU</a:t>
            </a:r>
          </a:p>
        </p:txBody>
      </p:sp>
      <p:sp>
        <p:nvSpPr>
          <p:cNvPr id="85" name="Shape 85"/>
          <p:cNvSpPr/>
          <p:nvPr/>
        </p:nvSpPr>
        <p:spPr>
          <a:xfrm>
            <a:off x="7446276" y="1332248"/>
            <a:ext cx="810082" cy="3752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000">
                <a:solidFill>
                  <a:srgbClr val="FFFFFF"/>
                </a:solidFill>
              </a:defRPr>
            </a:lvl1pPr>
          </a:lstStyle>
          <a:p>
            <a:pPr lvl="0">
              <a:defRPr sz="1800">
                <a:solidFill>
                  <a:srgbClr val="000000"/>
                </a:solidFill>
              </a:defRPr>
            </a:pPr>
            <a:r>
              <a:rPr sz="2000">
                <a:solidFill>
                  <a:srgbClr val="FFFFFF"/>
                </a:solidFill>
              </a:rPr>
              <a:t>Image</a:t>
            </a:r>
          </a:p>
        </p:txBody>
      </p:sp>
      <p:pic>
        <p:nvPicPr>
          <p:cNvPr id="86" name="pasted-image.png"/>
          <p:cNvPicPr/>
          <p:nvPr/>
        </p:nvPicPr>
        <p:blipFill>
          <a:blip r:embed="rId4">
            <a:extLst/>
          </a:blip>
          <a:stretch>
            <a:fillRect/>
          </a:stretch>
        </p:blipFill>
        <p:spPr>
          <a:xfrm>
            <a:off x="4732775" y="2267585"/>
            <a:ext cx="1907647" cy="1295378"/>
          </a:xfrm>
          <a:prstGeom prst="rect">
            <a:avLst/>
          </a:prstGeom>
          <a:ln w="12700">
            <a:miter lim="400000"/>
          </a:ln>
        </p:spPr>
      </p:pic>
      <p:pic>
        <p:nvPicPr>
          <p:cNvPr id="87" name="Screen Shot 2015-09-22 at 4.14.51 AM.png"/>
          <p:cNvPicPr/>
          <p:nvPr/>
        </p:nvPicPr>
        <p:blipFill>
          <a:blip r:embed="rId5">
            <a:extLst/>
          </a:blip>
          <a:stretch>
            <a:fillRect/>
          </a:stretch>
        </p:blipFill>
        <p:spPr>
          <a:xfrm>
            <a:off x="2450369" y="2038624"/>
            <a:ext cx="2047691" cy="2670721"/>
          </a:xfrm>
          <a:prstGeom prst="rect">
            <a:avLst/>
          </a:prstGeom>
          <a:ln w="12700">
            <a:miter lim="400000"/>
          </a:ln>
        </p:spPr>
      </p:pic>
      <p:grpSp>
        <p:nvGrpSpPr>
          <p:cNvPr id="91" name="Group 91"/>
          <p:cNvGrpSpPr/>
          <p:nvPr/>
        </p:nvGrpSpPr>
        <p:grpSpPr>
          <a:xfrm>
            <a:off x="89148" y="1344533"/>
            <a:ext cx="1907646" cy="3557749"/>
            <a:chOff x="0" y="0"/>
            <a:chExt cx="1907645" cy="3557747"/>
          </a:xfrm>
        </p:grpSpPr>
        <p:sp>
          <p:nvSpPr>
            <p:cNvPr id="88" name="Shape 88"/>
            <p:cNvSpPr/>
            <p:nvPr/>
          </p:nvSpPr>
          <p:spPr>
            <a:xfrm>
              <a:off x="456291" y="0"/>
              <a:ext cx="669068" cy="3752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FFFFFF"/>
                  </a:solidFill>
                </a:defRPr>
              </a:lvl1pPr>
            </a:lstStyle>
            <a:p>
              <a:pPr lvl="0">
                <a:defRPr sz="1800">
                  <a:solidFill>
                    <a:srgbClr val="000000"/>
                  </a:solidFill>
                </a:defRPr>
              </a:pPr>
              <a:r>
                <a:rPr sz="2000">
                  <a:solidFill>
                    <a:srgbClr val="FFFFFF"/>
                  </a:solidFill>
                </a:rPr>
                <a:t>Input</a:t>
              </a:r>
            </a:p>
          </p:txBody>
        </p:sp>
        <p:sp>
          <p:nvSpPr>
            <p:cNvPr id="89" name="Shape 89"/>
            <p:cNvSpPr/>
            <p:nvPr/>
          </p:nvSpPr>
          <p:spPr>
            <a:xfrm>
              <a:off x="456291" y="501155"/>
              <a:ext cx="1368981" cy="305659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lvl="0">
                <a:defRPr sz="1800"/>
              </a:pPr>
              <a:r>
                <a:rPr sz="1600">
                  <a:solidFill>
                    <a:srgbClr val="FFFFFF"/>
                  </a:solidFill>
                </a:rPr>
                <a:t>Mesh</a:t>
              </a: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endParaRPr sz="1600">
                <a:solidFill>
                  <a:srgbClr val="FFFFFF"/>
                </a:solidFill>
              </a:endParaRPr>
            </a:p>
            <a:p>
              <a:pPr lvl="0">
                <a:defRPr sz="1800"/>
              </a:pPr>
              <a:r>
                <a:rPr sz="1600">
                  <a:solidFill>
                    <a:srgbClr val="FFFFFF"/>
                  </a:solidFill>
                </a:rPr>
                <a:t>Material Data</a:t>
              </a:r>
              <a:endParaRPr sz="1600">
                <a:solidFill>
                  <a:srgbClr val="FFFFFF"/>
                </a:solidFill>
              </a:endParaRPr>
            </a:p>
            <a:p>
              <a:pPr lvl="0">
                <a:defRPr sz="1800"/>
              </a:pPr>
              <a:r>
                <a:rPr sz="1600">
                  <a:solidFill>
                    <a:srgbClr val="FFFFFF"/>
                  </a:solidFill>
                </a:rPr>
                <a:t>Lighting Data</a:t>
              </a:r>
              <a:endParaRPr sz="1600">
                <a:solidFill>
                  <a:srgbClr val="FFFFFF"/>
                </a:solidFill>
              </a:endParaRPr>
            </a:p>
            <a:p>
              <a:pPr lvl="0">
                <a:defRPr sz="1800"/>
              </a:pPr>
              <a:r>
                <a:rPr sz="1600">
                  <a:solidFill>
                    <a:srgbClr val="FFFFFF"/>
                  </a:solidFill>
                </a:rPr>
                <a:t>and more</a:t>
              </a:r>
            </a:p>
          </p:txBody>
        </p:sp>
        <p:pic>
          <p:nvPicPr>
            <p:cNvPr id="90" name="Screen Shot 2015-09-22 at 4.33.08 AM.png"/>
            <p:cNvPicPr/>
            <p:nvPr/>
          </p:nvPicPr>
          <p:blipFill>
            <a:blip r:embed="rId6">
              <a:extLst/>
            </a:blip>
            <a:stretch>
              <a:fillRect/>
            </a:stretch>
          </p:blipFill>
          <p:spPr>
            <a:xfrm>
              <a:off x="0" y="902341"/>
              <a:ext cx="1907646" cy="1673776"/>
            </a:xfrm>
            <a:prstGeom prst="rect">
              <a:avLst/>
            </a:prstGeom>
            <a:ln w="12700" cap="flat">
              <a:noFill/>
              <a:miter lim="400000"/>
            </a:ln>
            <a:effectLst/>
          </p:spPr>
        </p:pic>
      </p:grpSp>
      <p:pic>
        <p:nvPicPr>
          <p:cNvPr id="92" name="Screen Shot 2015-09-22 at 4.33.27 AM.png"/>
          <p:cNvPicPr/>
          <p:nvPr/>
        </p:nvPicPr>
        <p:blipFill>
          <a:blip r:embed="rId7">
            <a:extLst/>
          </a:blip>
          <a:stretch>
            <a:fillRect/>
          </a:stretch>
        </p:blipFill>
        <p:spPr>
          <a:xfrm>
            <a:off x="6869882" y="2213738"/>
            <a:ext cx="2108313" cy="1740048"/>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1" grpId="1"/>
    </p:bldLst>
  </p:timing>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96" name="Shape 96"/>
          <p:cNvSpPr/>
          <p:nvPr/>
        </p:nvSpPr>
        <p:spPr>
          <a:xfrm>
            <a:off x="3363944" y="1035083"/>
            <a:ext cx="2416113" cy="3984215"/>
          </a:xfrm>
          <a:prstGeom prst="rect">
            <a:avLst/>
          </a:prstGeom>
          <a:solidFill>
            <a:srgbClr val="FFFFFF"/>
          </a:solidFill>
          <a:ln w="25400">
            <a:solidFill>
              <a:srgbClr val="3A81BA"/>
            </a:solidFill>
          </a:ln>
          <a:effectLst>
            <a:outerShdw sx="100000" sy="100000" kx="0" ky="0" algn="b" rotWithShape="0" blurRad="38100" dist="23000" dir="5400000">
              <a:srgbClr val="000000">
                <a:alpha val="35000"/>
              </a:srgbClr>
            </a:outerShdw>
          </a:effectLst>
        </p:spPr>
        <p:txBody>
          <a:bodyPr lIns="45719" rIns="45719" anchor="ctr"/>
          <a:lstStyle/>
          <a:p>
            <a:pPr lvl="0"/>
          </a:p>
        </p:txBody>
      </p:sp>
      <p:sp>
        <p:nvSpPr>
          <p:cNvPr id="97" name="Shape 97"/>
          <p:cNvSpPr/>
          <p:nvPr/>
        </p:nvSpPr>
        <p:spPr>
          <a:xfrm>
            <a:off x="2913653" y="525000"/>
            <a:ext cx="3316694"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600">
                <a:solidFill>
                  <a:srgbClr val="FFFFFF"/>
                </a:solidFill>
              </a:defRPr>
            </a:lvl1pPr>
          </a:lstStyle>
          <a:p>
            <a:pPr lvl="0">
              <a:defRPr b="0" sz="1800">
                <a:solidFill>
                  <a:srgbClr val="000000"/>
                </a:solidFill>
              </a:defRPr>
            </a:pPr>
            <a:r>
              <a:rPr b="1" sz="2600">
                <a:solidFill>
                  <a:srgbClr val="FFFFFF"/>
                </a:solidFill>
              </a:rPr>
              <a:t>How do they work?</a:t>
            </a:r>
          </a:p>
        </p:txBody>
      </p:sp>
      <p:sp>
        <p:nvSpPr>
          <p:cNvPr id="98" name="Shape 98"/>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pic>
        <p:nvPicPr>
          <p:cNvPr id="99" name="gl1-pipeline-01.png"/>
          <p:cNvPicPr/>
          <p:nvPr/>
        </p:nvPicPr>
        <p:blipFill>
          <a:blip r:embed="rId4">
            <a:extLst/>
          </a:blip>
          <a:stretch>
            <a:fillRect/>
          </a:stretch>
        </p:blipFill>
        <p:spPr>
          <a:xfrm>
            <a:off x="3338731" y="1056892"/>
            <a:ext cx="2466538" cy="3940596"/>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03" name="Shape 103"/>
          <p:cNvSpPr/>
          <p:nvPr/>
        </p:nvSpPr>
        <p:spPr>
          <a:xfrm>
            <a:off x="2913653" y="525000"/>
            <a:ext cx="3316694" cy="56574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600">
                <a:solidFill>
                  <a:srgbClr val="FFFFFF"/>
                </a:solidFill>
              </a:defRPr>
            </a:lvl1pPr>
          </a:lstStyle>
          <a:p>
            <a:pPr lvl="0">
              <a:defRPr b="0" sz="1800">
                <a:solidFill>
                  <a:srgbClr val="000000"/>
                </a:solidFill>
              </a:defRPr>
            </a:pPr>
            <a:r>
              <a:rPr b="1" sz="2600">
                <a:solidFill>
                  <a:srgbClr val="FFFFFF"/>
                </a:solidFill>
              </a:rPr>
              <a:t>Shader Languages</a:t>
            </a:r>
          </a:p>
        </p:txBody>
      </p:sp>
      <p:sp>
        <p:nvSpPr>
          <p:cNvPr id="104" name="Shape 104"/>
          <p:cNvSpPr/>
          <p:nvPr/>
        </p:nvSpPr>
        <p:spPr>
          <a:xfrm>
            <a:off x="7554860" y="347447"/>
            <a:ext cx="1297991" cy="43311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lvl="0">
              <a:defRPr sz="1800"/>
            </a:pPr>
            <a:r>
              <a:rPr b="1" sz="900">
                <a:solidFill>
                  <a:srgbClr val="FFFFFF"/>
                </a:solidFill>
              </a:rPr>
              <a:t>WRITING SHADERS</a:t>
            </a:r>
            <a:endParaRPr b="1" sz="900">
              <a:solidFill>
                <a:srgbClr val="FFFFFF"/>
              </a:solidFill>
            </a:endParaRPr>
          </a:p>
          <a:p>
            <a:pPr lvl="0">
              <a:defRPr sz="1800"/>
            </a:pPr>
            <a:r>
              <a:rPr b="1" sz="900">
                <a:solidFill>
                  <a:srgbClr val="FFFFFF"/>
                </a:solidFill>
              </a:rPr>
              <a:t>YOU CAN DO IT!</a:t>
            </a:r>
          </a:p>
        </p:txBody>
      </p:sp>
      <p:sp>
        <p:nvSpPr>
          <p:cNvPr id="105" name="Shape 105"/>
          <p:cNvSpPr/>
          <p:nvPr/>
        </p:nvSpPr>
        <p:spPr>
          <a:xfrm>
            <a:off x="780886" y="1916309"/>
            <a:ext cx="707745" cy="3629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1900">
                <a:solidFill>
                  <a:srgbClr val="FFFFFF"/>
                </a:solidFill>
              </a:defRPr>
            </a:lvl1pPr>
          </a:lstStyle>
          <a:p>
            <a:pPr lvl="0">
              <a:defRPr sz="1800">
                <a:solidFill>
                  <a:srgbClr val="000000"/>
                </a:solidFill>
              </a:defRPr>
            </a:pPr>
            <a:r>
              <a:rPr sz="1900">
                <a:solidFill>
                  <a:srgbClr val="FFFFFF"/>
                </a:solidFill>
              </a:rPr>
              <a:t>HLSL</a:t>
            </a:r>
          </a:p>
        </p:txBody>
      </p:sp>
      <p:sp>
        <p:nvSpPr>
          <p:cNvPr id="106" name="Shape 106"/>
          <p:cNvSpPr/>
          <p:nvPr/>
        </p:nvSpPr>
        <p:spPr>
          <a:xfrm>
            <a:off x="4211412" y="1916309"/>
            <a:ext cx="721176" cy="3629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1900">
                <a:solidFill>
                  <a:srgbClr val="FFFFFF"/>
                </a:solidFill>
              </a:defRPr>
            </a:lvl1pPr>
          </a:lstStyle>
          <a:p>
            <a:pPr lvl="0">
              <a:defRPr sz="1800">
                <a:solidFill>
                  <a:srgbClr val="000000"/>
                </a:solidFill>
              </a:defRPr>
            </a:pPr>
            <a:r>
              <a:rPr sz="1900">
                <a:solidFill>
                  <a:srgbClr val="FFFFFF"/>
                </a:solidFill>
              </a:rPr>
              <a:t>GLSL</a:t>
            </a:r>
          </a:p>
        </p:txBody>
      </p:sp>
      <p:sp>
        <p:nvSpPr>
          <p:cNvPr id="107" name="Shape 107"/>
          <p:cNvSpPr/>
          <p:nvPr/>
        </p:nvSpPr>
        <p:spPr>
          <a:xfrm>
            <a:off x="7346152" y="1916309"/>
            <a:ext cx="466091" cy="36294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1900">
                <a:solidFill>
                  <a:srgbClr val="FFFFFF"/>
                </a:solidFill>
              </a:defRPr>
            </a:lvl1pPr>
          </a:lstStyle>
          <a:p>
            <a:pPr lvl="0">
              <a:defRPr sz="1800">
                <a:solidFill>
                  <a:srgbClr val="000000"/>
                </a:solidFill>
              </a:defRPr>
            </a:pPr>
            <a:r>
              <a:rPr sz="1900">
                <a:solidFill>
                  <a:srgbClr val="FFFFFF"/>
                </a:solidFill>
              </a:rPr>
              <a:t>CG</a:t>
            </a:r>
          </a:p>
        </p:txBody>
      </p:sp>
      <p:sp>
        <p:nvSpPr>
          <p:cNvPr id="108" name="Shape 108"/>
          <p:cNvSpPr/>
          <p:nvPr/>
        </p:nvSpPr>
        <p:spPr>
          <a:xfrm>
            <a:off x="3256583" y="2515516"/>
            <a:ext cx="3105688" cy="22171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spcBef>
                <a:spcPts val="1200"/>
              </a:spcBef>
              <a:defRPr sz="1800"/>
            </a:pPr>
            <a:r>
              <a:rPr sz="1900">
                <a:solidFill>
                  <a:srgbClr val="FFFFFF"/>
                </a:solidFill>
              </a:rPr>
              <a:t>OpenGL Shading Language</a:t>
            </a:r>
            <a:endParaRPr sz="1900">
              <a:solidFill>
                <a:srgbClr val="FFFFFF"/>
              </a:solidFill>
            </a:endParaRPr>
          </a:p>
          <a:p>
            <a:pPr lvl="0">
              <a:spcBef>
                <a:spcPts val="1200"/>
              </a:spcBef>
              <a:defRPr sz="1800"/>
            </a:pPr>
            <a:r>
              <a:rPr sz="1900">
                <a:solidFill>
                  <a:srgbClr val="FFFFFF"/>
                </a:solidFill>
              </a:rPr>
              <a:t>OpenGL ARB (Architecture Review Board)</a:t>
            </a:r>
            <a:endParaRPr sz="1900">
              <a:solidFill>
                <a:srgbClr val="FFFFFF"/>
              </a:solidFill>
            </a:endParaRPr>
          </a:p>
          <a:p>
            <a:pPr lvl="0">
              <a:spcBef>
                <a:spcPts val="1200"/>
              </a:spcBef>
              <a:defRPr sz="1800"/>
            </a:pPr>
            <a:r>
              <a:rPr sz="1900">
                <a:solidFill>
                  <a:srgbClr val="FFFFFF"/>
                </a:solidFill>
              </a:rPr>
              <a:t>OpenGL</a:t>
            </a:r>
            <a:endParaRPr sz="1900">
              <a:solidFill>
                <a:srgbClr val="FFFFFF"/>
              </a:solidFill>
            </a:endParaRPr>
          </a:p>
          <a:p>
            <a:pPr lvl="0">
              <a:spcBef>
                <a:spcPts val="1200"/>
              </a:spcBef>
              <a:defRPr sz="1800"/>
            </a:pPr>
            <a:r>
              <a:rPr sz="1900">
                <a:solidFill>
                  <a:srgbClr val="FFFFFF"/>
                </a:solidFill>
              </a:rPr>
              <a:t>Windows, Mac, Linux, iOS, Android and more</a:t>
            </a:r>
          </a:p>
        </p:txBody>
      </p:sp>
      <p:sp>
        <p:nvSpPr>
          <p:cNvPr id="109" name="Shape 109"/>
          <p:cNvSpPr/>
          <p:nvPr/>
        </p:nvSpPr>
        <p:spPr>
          <a:xfrm>
            <a:off x="523332" y="2534148"/>
            <a:ext cx="2129434" cy="19377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spcBef>
                <a:spcPts val="1200"/>
              </a:spcBef>
              <a:defRPr sz="1800"/>
            </a:pPr>
            <a:r>
              <a:rPr sz="1900">
                <a:solidFill>
                  <a:srgbClr val="FFFFFF"/>
                </a:solidFill>
              </a:rPr>
              <a:t>High Level Shading Language</a:t>
            </a:r>
            <a:endParaRPr sz="1900">
              <a:solidFill>
                <a:srgbClr val="FFFFFF"/>
              </a:solidFill>
            </a:endParaRPr>
          </a:p>
          <a:p>
            <a:pPr lvl="0">
              <a:spcBef>
                <a:spcPts val="1200"/>
              </a:spcBef>
              <a:defRPr sz="1800"/>
            </a:pPr>
            <a:r>
              <a:rPr sz="1900">
                <a:solidFill>
                  <a:srgbClr val="FFFFFF"/>
                </a:solidFill>
              </a:rPr>
              <a:t>Microsoft</a:t>
            </a:r>
            <a:endParaRPr sz="1900">
              <a:solidFill>
                <a:srgbClr val="FFFFFF"/>
              </a:solidFill>
            </a:endParaRPr>
          </a:p>
          <a:p>
            <a:pPr lvl="0">
              <a:spcBef>
                <a:spcPts val="1200"/>
              </a:spcBef>
              <a:defRPr sz="1800"/>
            </a:pPr>
            <a:r>
              <a:rPr sz="1900">
                <a:solidFill>
                  <a:srgbClr val="FFFFFF"/>
                </a:solidFill>
              </a:rPr>
              <a:t>DirectX</a:t>
            </a:r>
            <a:endParaRPr sz="1900">
              <a:solidFill>
                <a:srgbClr val="FFFFFF"/>
              </a:solidFill>
            </a:endParaRPr>
          </a:p>
          <a:p>
            <a:pPr lvl="0">
              <a:spcBef>
                <a:spcPts val="1200"/>
              </a:spcBef>
              <a:defRPr sz="1800"/>
            </a:pPr>
            <a:r>
              <a:rPr sz="1900">
                <a:solidFill>
                  <a:srgbClr val="FFFFFF"/>
                </a:solidFill>
              </a:rPr>
              <a:t>Windows, XBox</a:t>
            </a:r>
          </a:p>
        </p:txBody>
      </p:sp>
      <p:sp>
        <p:nvSpPr>
          <p:cNvPr id="110" name="Shape 110"/>
          <p:cNvSpPr/>
          <p:nvPr/>
        </p:nvSpPr>
        <p:spPr>
          <a:xfrm>
            <a:off x="6597450" y="2533768"/>
            <a:ext cx="2490931" cy="23695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spcBef>
                <a:spcPts val="1200"/>
              </a:spcBef>
              <a:defRPr sz="1800"/>
            </a:pPr>
            <a:r>
              <a:rPr sz="1900">
                <a:solidFill>
                  <a:srgbClr val="FFFFFF"/>
                </a:solidFill>
              </a:rPr>
              <a:t>C for Graphics</a:t>
            </a:r>
            <a:endParaRPr sz="1900">
              <a:solidFill>
                <a:srgbClr val="FFFFFF"/>
              </a:solidFill>
            </a:endParaRPr>
          </a:p>
          <a:p>
            <a:pPr lvl="0">
              <a:spcBef>
                <a:spcPts val="1200"/>
              </a:spcBef>
              <a:defRPr sz="1800"/>
            </a:pPr>
            <a:r>
              <a:rPr sz="1900">
                <a:solidFill>
                  <a:srgbClr val="FFFFFF"/>
                </a:solidFill>
              </a:rPr>
              <a:t>Nvidia</a:t>
            </a:r>
            <a:endParaRPr sz="1900">
              <a:solidFill>
                <a:srgbClr val="FFFFFF"/>
              </a:solidFill>
            </a:endParaRPr>
          </a:p>
          <a:p>
            <a:pPr lvl="0">
              <a:spcBef>
                <a:spcPts val="1200"/>
              </a:spcBef>
              <a:defRPr sz="1800"/>
            </a:pPr>
            <a:r>
              <a:rPr sz="1900">
                <a:solidFill>
                  <a:srgbClr val="FFFFFF"/>
                </a:solidFill>
              </a:rPr>
              <a:t>DirectX &amp; OpenGL</a:t>
            </a:r>
            <a:endParaRPr sz="1900">
              <a:solidFill>
                <a:srgbClr val="FFFFFF"/>
              </a:solidFill>
            </a:endParaRPr>
          </a:p>
          <a:p>
            <a:pPr lvl="0">
              <a:spcBef>
                <a:spcPts val="1200"/>
              </a:spcBef>
              <a:defRPr sz="1800"/>
            </a:pPr>
            <a:r>
              <a:rPr sz="1900">
                <a:solidFill>
                  <a:srgbClr val="FFFFFF"/>
                </a:solidFill>
              </a:rPr>
              <a:t>Deprecated but...</a:t>
            </a:r>
            <a:endParaRPr sz="1900">
              <a:solidFill>
                <a:srgbClr val="FFFFFF"/>
              </a:solidFill>
            </a:endParaRPr>
          </a:p>
          <a:p>
            <a:pPr lvl="0">
              <a:spcBef>
                <a:spcPts val="1200"/>
              </a:spcBef>
              <a:defRPr sz="1800"/>
            </a:pPr>
            <a:r>
              <a:rPr sz="1900">
                <a:solidFill>
                  <a:srgbClr val="FFFFFF"/>
                </a:solidFill>
              </a:rPr>
              <a:t>Thanks to Unity, covers all platforms</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3A81BA"/>
          </a:solidFill>
          <a:prstDash val="solid"/>
          <a:bevel/>
        </a:ln>
        <a:effectLst>
          <a:outerShdw sx="100000" sy="100000" kx="0" ky="0" algn="b" rotWithShape="0" blurRad="38100" dist="23000" dir="540000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3A81BA"/>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3A81BA"/>
          </a:solidFill>
          <a:prstDash val="solid"/>
          <a:bevel/>
        </a:ln>
        <a:effectLst>
          <a:outerShdw sx="100000" sy="100000" kx="0" ky="0" algn="b" rotWithShape="0" blurRad="38100" dist="23000" dir="540000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3A81BA"/>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